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0"/>
  </p:notesMasterIdLst>
  <p:sldIdLst>
    <p:sldId id="294" r:id="rId2"/>
    <p:sldId id="259" r:id="rId3"/>
    <p:sldId id="311" r:id="rId4"/>
    <p:sldId id="300" r:id="rId5"/>
    <p:sldId id="355" r:id="rId6"/>
    <p:sldId id="301" r:id="rId7"/>
    <p:sldId id="333" r:id="rId8"/>
    <p:sldId id="334" r:id="rId9"/>
    <p:sldId id="335" r:id="rId10"/>
    <p:sldId id="336" r:id="rId11"/>
    <p:sldId id="337" r:id="rId12"/>
    <p:sldId id="338" r:id="rId13"/>
    <p:sldId id="339" r:id="rId14"/>
    <p:sldId id="340" r:id="rId15"/>
    <p:sldId id="341" r:id="rId16"/>
    <p:sldId id="342" r:id="rId17"/>
    <p:sldId id="343" r:id="rId18"/>
    <p:sldId id="344" r:id="rId19"/>
    <p:sldId id="345" r:id="rId20"/>
    <p:sldId id="346" r:id="rId21"/>
    <p:sldId id="347" r:id="rId22"/>
    <p:sldId id="348" r:id="rId23"/>
    <p:sldId id="349" r:id="rId24"/>
    <p:sldId id="350" r:id="rId25"/>
    <p:sldId id="351" r:id="rId26"/>
    <p:sldId id="352" r:id="rId27"/>
    <p:sldId id="353" r:id="rId28"/>
    <p:sldId id="354"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DEDC"/>
    <a:srgbClr val="FFBF00"/>
    <a:srgbClr val="C0EBF4"/>
    <a:srgbClr val="FFFFFF"/>
    <a:srgbClr val="FFB6E9"/>
    <a:srgbClr val="4472C4"/>
    <a:srgbClr val="FF0000"/>
    <a:srgbClr val="202123"/>
    <a:srgbClr val="1717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445"/>
    <p:restoredTop sz="94753"/>
  </p:normalViewPr>
  <p:slideViewPr>
    <p:cSldViewPr snapToGrid="0" snapToObjects="1">
      <p:cViewPr varScale="1">
        <p:scale>
          <a:sx n="198" d="100"/>
          <a:sy n="198" d="100"/>
        </p:scale>
        <p:origin x="4072" y="18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849200-29C4-324C-AA1E-9B5DC0BE62C0}" type="datetimeFigureOut">
              <a:rPr lang="en-US" smtClean="0"/>
              <a:t>9/1/20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7BBA8B-1835-2F45-A1BB-AC05B1483B27}" type="slidenum">
              <a:rPr lang="en-US" smtClean="0"/>
              <a:t>‹#›</a:t>
            </a:fld>
            <a:endParaRPr lang="en-US"/>
          </a:p>
        </p:txBody>
      </p:sp>
    </p:spTree>
    <p:extLst>
      <p:ext uri="{BB962C8B-B14F-4D97-AF65-F5344CB8AC3E}">
        <p14:creationId xmlns:p14="http://schemas.microsoft.com/office/powerpoint/2010/main" val="553217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88F2EA-2088-D448-98B9-CFB59F0EB0C6}" type="datetimeFigureOut">
              <a:rPr lang="en-US" smtClean="0"/>
              <a:t>9/1/20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3C7AA-5581-6940-9687-33EF7D085187}" type="slidenum">
              <a:rPr lang="en-US" smtClean="0"/>
              <a:t>‹#›</a:t>
            </a:fld>
            <a:endParaRPr lang="en-US"/>
          </a:p>
        </p:txBody>
      </p:sp>
    </p:spTree>
    <p:extLst>
      <p:ext uri="{BB962C8B-B14F-4D97-AF65-F5344CB8AC3E}">
        <p14:creationId xmlns:p14="http://schemas.microsoft.com/office/powerpoint/2010/main" val="4197355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88F2EA-2088-D448-98B9-CFB59F0EB0C6}" type="datetimeFigureOut">
              <a:rPr lang="en-US" smtClean="0"/>
              <a:t>9/1/20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3C7AA-5581-6940-9687-33EF7D085187}" type="slidenum">
              <a:rPr lang="en-US" smtClean="0"/>
              <a:t>‹#›</a:t>
            </a:fld>
            <a:endParaRPr lang="en-US"/>
          </a:p>
        </p:txBody>
      </p:sp>
    </p:spTree>
    <p:extLst>
      <p:ext uri="{BB962C8B-B14F-4D97-AF65-F5344CB8AC3E}">
        <p14:creationId xmlns:p14="http://schemas.microsoft.com/office/powerpoint/2010/main" val="1626953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88F2EA-2088-D448-98B9-CFB59F0EB0C6}" type="datetimeFigureOut">
              <a:rPr lang="en-US" smtClean="0"/>
              <a:t>9/1/20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3C7AA-5581-6940-9687-33EF7D085187}" type="slidenum">
              <a:rPr lang="en-US" smtClean="0"/>
              <a:t>‹#›</a:t>
            </a:fld>
            <a:endParaRPr lang="en-US"/>
          </a:p>
        </p:txBody>
      </p:sp>
    </p:spTree>
    <p:extLst>
      <p:ext uri="{BB962C8B-B14F-4D97-AF65-F5344CB8AC3E}">
        <p14:creationId xmlns:p14="http://schemas.microsoft.com/office/powerpoint/2010/main" val="3395638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88F2EA-2088-D448-98B9-CFB59F0EB0C6}" type="datetimeFigureOut">
              <a:rPr lang="en-US" smtClean="0"/>
              <a:t>9/1/20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3C7AA-5581-6940-9687-33EF7D085187}" type="slidenum">
              <a:rPr lang="en-US" smtClean="0"/>
              <a:t>‹#›</a:t>
            </a:fld>
            <a:endParaRPr lang="en-US"/>
          </a:p>
        </p:txBody>
      </p:sp>
    </p:spTree>
    <p:extLst>
      <p:ext uri="{BB962C8B-B14F-4D97-AF65-F5344CB8AC3E}">
        <p14:creationId xmlns:p14="http://schemas.microsoft.com/office/powerpoint/2010/main" val="1507133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388F2EA-2088-D448-98B9-CFB59F0EB0C6}" type="datetimeFigureOut">
              <a:rPr lang="en-US" smtClean="0"/>
              <a:t>9/1/20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3C7AA-5581-6940-9687-33EF7D085187}" type="slidenum">
              <a:rPr lang="en-US" smtClean="0"/>
              <a:t>‹#›</a:t>
            </a:fld>
            <a:endParaRPr lang="en-US"/>
          </a:p>
        </p:txBody>
      </p:sp>
    </p:spTree>
    <p:extLst>
      <p:ext uri="{BB962C8B-B14F-4D97-AF65-F5344CB8AC3E}">
        <p14:creationId xmlns:p14="http://schemas.microsoft.com/office/powerpoint/2010/main" val="1743067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388F2EA-2088-D448-98B9-CFB59F0EB0C6}" type="datetimeFigureOut">
              <a:rPr lang="en-US" smtClean="0"/>
              <a:t>9/1/20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83C7AA-5581-6940-9687-33EF7D085187}" type="slidenum">
              <a:rPr lang="en-US" smtClean="0"/>
              <a:t>‹#›</a:t>
            </a:fld>
            <a:endParaRPr lang="en-US"/>
          </a:p>
        </p:txBody>
      </p:sp>
    </p:spTree>
    <p:extLst>
      <p:ext uri="{BB962C8B-B14F-4D97-AF65-F5344CB8AC3E}">
        <p14:creationId xmlns:p14="http://schemas.microsoft.com/office/powerpoint/2010/main" val="2494126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388F2EA-2088-D448-98B9-CFB59F0EB0C6}" type="datetimeFigureOut">
              <a:rPr lang="en-US" smtClean="0"/>
              <a:t>9/1/20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83C7AA-5581-6940-9687-33EF7D085187}" type="slidenum">
              <a:rPr lang="en-US" smtClean="0"/>
              <a:t>‹#›</a:t>
            </a:fld>
            <a:endParaRPr lang="en-US"/>
          </a:p>
        </p:txBody>
      </p:sp>
    </p:spTree>
    <p:extLst>
      <p:ext uri="{BB962C8B-B14F-4D97-AF65-F5344CB8AC3E}">
        <p14:creationId xmlns:p14="http://schemas.microsoft.com/office/powerpoint/2010/main" val="4273560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388F2EA-2088-D448-98B9-CFB59F0EB0C6}" type="datetimeFigureOut">
              <a:rPr lang="en-US" smtClean="0"/>
              <a:t>9/1/20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83C7AA-5581-6940-9687-33EF7D085187}" type="slidenum">
              <a:rPr lang="en-US" smtClean="0"/>
              <a:t>‹#›</a:t>
            </a:fld>
            <a:endParaRPr lang="en-US"/>
          </a:p>
        </p:txBody>
      </p:sp>
    </p:spTree>
    <p:extLst>
      <p:ext uri="{BB962C8B-B14F-4D97-AF65-F5344CB8AC3E}">
        <p14:creationId xmlns:p14="http://schemas.microsoft.com/office/powerpoint/2010/main" val="1603081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88F2EA-2088-D448-98B9-CFB59F0EB0C6}" type="datetimeFigureOut">
              <a:rPr lang="en-US" smtClean="0"/>
              <a:t>9/1/20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83C7AA-5581-6940-9687-33EF7D085187}" type="slidenum">
              <a:rPr lang="en-US" smtClean="0"/>
              <a:t>‹#›</a:t>
            </a:fld>
            <a:endParaRPr lang="en-US"/>
          </a:p>
        </p:txBody>
      </p:sp>
    </p:spTree>
    <p:extLst>
      <p:ext uri="{BB962C8B-B14F-4D97-AF65-F5344CB8AC3E}">
        <p14:creationId xmlns:p14="http://schemas.microsoft.com/office/powerpoint/2010/main" val="4122448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88F2EA-2088-D448-98B9-CFB59F0EB0C6}" type="datetimeFigureOut">
              <a:rPr lang="en-US" smtClean="0"/>
              <a:t>9/1/20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83C7AA-5581-6940-9687-33EF7D085187}" type="slidenum">
              <a:rPr lang="en-US" smtClean="0"/>
              <a:t>‹#›</a:t>
            </a:fld>
            <a:endParaRPr lang="en-US"/>
          </a:p>
        </p:txBody>
      </p:sp>
    </p:spTree>
    <p:extLst>
      <p:ext uri="{BB962C8B-B14F-4D97-AF65-F5344CB8AC3E}">
        <p14:creationId xmlns:p14="http://schemas.microsoft.com/office/powerpoint/2010/main" val="2645649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388F2EA-2088-D448-98B9-CFB59F0EB0C6}" type="datetimeFigureOut">
              <a:rPr lang="en-US" smtClean="0"/>
              <a:t>9/1/20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83C7AA-5581-6940-9687-33EF7D085187}" type="slidenum">
              <a:rPr lang="en-US" smtClean="0"/>
              <a:t>‹#›</a:t>
            </a:fld>
            <a:endParaRPr lang="en-US"/>
          </a:p>
        </p:txBody>
      </p:sp>
    </p:spTree>
    <p:extLst>
      <p:ext uri="{BB962C8B-B14F-4D97-AF65-F5344CB8AC3E}">
        <p14:creationId xmlns:p14="http://schemas.microsoft.com/office/powerpoint/2010/main" val="355084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88F2EA-2088-D448-98B9-CFB59F0EB0C6}" type="datetimeFigureOut">
              <a:rPr lang="en-US" smtClean="0"/>
              <a:t>9/1/20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83C7AA-5581-6940-9687-33EF7D085187}" type="slidenum">
              <a:rPr lang="en-US" smtClean="0"/>
              <a:t>‹#›</a:t>
            </a:fld>
            <a:endParaRPr lang="en-US"/>
          </a:p>
        </p:txBody>
      </p:sp>
    </p:spTree>
    <p:extLst>
      <p:ext uri="{BB962C8B-B14F-4D97-AF65-F5344CB8AC3E}">
        <p14:creationId xmlns:p14="http://schemas.microsoft.com/office/powerpoint/2010/main" val="9361555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www.surveygizmo.com/s3/5767030/Geelong-Small-Business-Festival-2020-attendee-feedback-form-copy" TargetMode="External"/><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8000" r="-28000"/>
          </a:stretch>
        </a:blip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71FC085B-D9EB-654A-A231-782F44042499}"/>
              </a:ext>
            </a:extLst>
          </p:cNvPr>
          <p:cNvPicPr>
            <a:picLocks noChangeAspect="1"/>
          </p:cNvPicPr>
          <p:nvPr/>
        </p:nvPicPr>
        <p:blipFill>
          <a:blip r:embed="rId3"/>
          <a:stretch>
            <a:fillRect/>
          </a:stretch>
        </p:blipFill>
        <p:spPr>
          <a:xfrm>
            <a:off x="0" y="1470"/>
            <a:ext cx="9144000" cy="6856530"/>
          </a:xfrm>
          <a:prstGeom prst="rect">
            <a:avLst/>
          </a:prstGeom>
        </p:spPr>
      </p:pic>
      <p:sp>
        <p:nvSpPr>
          <p:cNvPr id="4" name="Rectangle 3">
            <a:extLst>
              <a:ext uri="{FF2B5EF4-FFF2-40B4-BE49-F238E27FC236}">
                <a16:creationId xmlns:a16="http://schemas.microsoft.com/office/drawing/2014/main" id="{D3C8792A-735D-EE48-BF8B-7C78CEB7ECD2}"/>
              </a:ext>
            </a:extLst>
          </p:cNvPr>
          <p:cNvSpPr/>
          <p:nvPr/>
        </p:nvSpPr>
        <p:spPr>
          <a:xfrm>
            <a:off x="388639" y="4924803"/>
            <a:ext cx="4488161" cy="1389857"/>
          </a:xfrm>
          <a:prstGeom prst="rect">
            <a:avLst/>
          </a:prstGeom>
          <a:solidFill>
            <a:srgbClr val="2021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1026" name="Picture 2">
            <a:extLst>
              <a:ext uri="{FF2B5EF4-FFF2-40B4-BE49-F238E27FC236}">
                <a16:creationId xmlns:a16="http://schemas.microsoft.com/office/drawing/2014/main" id="{31528961-336A-A24A-A269-14F198021C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235" y="5208135"/>
            <a:ext cx="3763617" cy="884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521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11F62D0-4101-AE4E-9DC7-B883E9805B22}"/>
              </a:ext>
            </a:extLst>
          </p:cNvPr>
          <p:cNvSpPr>
            <a:spLocks noGrp="1"/>
          </p:cNvSpPr>
          <p:nvPr>
            <p:ph type="ctrTitle"/>
          </p:nvPr>
        </p:nvSpPr>
        <p:spPr>
          <a:xfrm>
            <a:off x="685800" y="564078"/>
            <a:ext cx="7772400" cy="864200"/>
          </a:xfrm>
        </p:spPr>
        <p:txBody>
          <a:bodyPr>
            <a:normAutofit/>
          </a:bodyPr>
          <a:lstStyle/>
          <a:p>
            <a:r>
              <a:rPr lang="en-US" sz="5000" dirty="0">
                <a:latin typeface="Cera Basic" pitchFamily="2" charset="0"/>
              </a:rPr>
              <a:t>Branding Terms </a:t>
            </a:r>
          </a:p>
        </p:txBody>
      </p:sp>
      <p:sp>
        <p:nvSpPr>
          <p:cNvPr id="4" name="TextBox 3">
            <a:extLst>
              <a:ext uri="{FF2B5EF4-FFF2-40B4-BE49-F238E27FC236}">
                <a16:creationId xmlns:a16="http://schemas.microsoft.com/office/drawing/2014/main" id="{E80C9FA8-E4AA-5441-B98C-C52083F3CA8D}"/>
              </a:ext>
            </a:extLst>
          </p:cNvPr>
          <p:cNvSpPr txBox="1"/>
          <p:nvPr/>
        </p:nvSpPr>
        <p:spPr>
          <a:xfrm>
            <a:off x="1445171" y="1946355"/>
            <a:ext cx="6253655" cy="3970318"/>
          </a:xfrm>
          <a:prstGeom prst="rect">
            <a:avLst/>
          </a:prstGeom>
          <a:noFill/>
        </p:spPr>
        <p:txBody>
          <a:bodyPr wrap="square" rtlCol="0">
            <a:spAutoFit/>
          </a:bodyPr>
          <a:lstStyle/>
          <a:p>
            <a:pPr fontAlgn="base"/>
            <a:r>
              <a:rPr lang="en-AU" b="1" dirty="0"/>
              <a:t>Brand Awareness</a:t>
            </a:r>
          </a:p>
          <a:p>
            <a:pPr lvl="1" fontAlgn="base"/>
            <a:r>
              <a:rPr lang="en-AU" dirty="0"/>
              <a:t>Put simply, how familiar is the general public and your target audience with your brand. Brand awareness is important, </a:t>
            </a:r>
            <a:r>
              <a:rPr lang="en-AU" i="1" dirty="0"/>
              <a:t>your potential customers can’t consider your brand if they’re not aware of it.</a:t>
            </a:r>
            <a:endParaRPr lang="en-AU" dirty="0"/>
          </a:p>
          <a:p>
            <a:pPr fontAlgn="base"/>
            <a:r>
              <a:rPr lang="en-AU" b="1" dirty="0"/>
              <a:t>Brand Extension</a:t>
            </a:r>
          </a:p>
          <a:p>
            <a:pPr lvl="1" fontAlgn="base"/>
            <a:r>
              <a:rPr lang="en-AU" dirty="0"/>
              <a:t>This is when companies extend their brand, think clothing labels introducing homewares, or candles.  Brand extensions creates more revenue streams.  </a:t>
            </a:r>
          </a:p>
          <a:p>
            <a:pPr fontAlgn="base"/>
            <a:r>
              <a:rPr lang="en-AU" b="1" dirty="0"/>
              <a:t>Brand Identity</a:t>
            </a:r>
          </a:p>
          <a:p>
            <a:pPr lvl="1" fontAlgn="base"/>
            <a:r>
              <a:rPr lang="en-AU" dirty="0"/>
              <a:t>This is the personality of your business and the promise you make to your customers.  It’s usually made up of your company values and how you want your customers to feel when they interact with your business.</a:t>
            </a:r>
          </a:p>
        </p:txBody>
      </p:sp>
    </p:spTree>
    <p:extLst>
      <p:ext uri="{BB962C8B-B14F-4D97-AF65-F5344CB8AC3E}">
        <p14:creationId xmlns:p14="http://schemas.microsoft.com/office/powerpoint/2010/main" val="498746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11F62D0-4101-AE4E-9DC7-B883E9805B22}"/>
              </a:ext>
            </a:extLst>
          </p:cNvPr>
          <p:cNvSpPr>
            <a:spLocks noGrp="1"/>
          </p:cNvSpPr>
          <p:nvPr>
            <p:ph type="ctrTitle"/>
          </p:nvPr>
        </p:nvSpPr>
        <p:spPr>
          <a:xfrm>
            <a:off x="685798" y="528451"/>
            <a:ext cx="7772400" cy="911701"/>
          </a:xfrm>
        </p:spPr>
        <p:txBody>
          <a:bodyPr>
            <a:normAutofit/>
          </a:bodyPr>
          <a:lstStyle/>
          <a:p>
            <a:r>
              <a:rPr lang="en-US" sz="5000" dirty="0">
                <a:latin typeface="Cera Basic" pitchFamily="2" charset="0"/>
              </a:rPr>
              <a:t>Branding Terms</a:t>
            </a:r>
          </a:p>
        </p:txBody>
      </p:sp>
      <p:sp>
        <p:nvSpPr>
          <p:cNvPr id="4" name="TextBox 3">
            <a:extLst>
              <a:ext uri="{FF2B5EF4-FFF2-40B4-BE49-F238E27FC236}">
                <a16:creationId xmlns:a16="http://schemas.microsoft.com/office/drawing/2014/main" id="{E80C9FA8-E4AA-5441-B98C-C52083F3CA8D}"/>
              </a:ext>
            </a:extLst>
          </p:cNvPr>
          <p:cNvSpPr txBox="1"/>
          <p:nvPr/>
        </p:nvSpPr>
        <p:spPr>
          <a:xfrm>
            <a:off x="1445171" y="1683597"/>
            <a:ext cx="6253655" cy="4801314"/>
          </a:xfrm>
          <a:prstGeom prst="rect">
            <a:avLst/>
          </a:prstGeom>
          <a:noFill/>
        </p:spPr>
        <p:txBody>
          <a:bodyPr wrap="square" rtlCol="0">
            <a:spAutoFit/>
          </a:bodyPr>
          <a:lstStyle/>
          <a:p>
            <a:pPr fontAlgn="base"/>
            <a:r>
              <a:rPr lang="en-AU" b="1" dirty="0"/>
              <a:t>Brand Management</a:t>
            </a:r>
          </a:p>
          <a:p>
            <a:pPr lvl="1" fontAlgn="base"/>
            <a:r>
              <a:rPr lang="en-AU" dirty="0"/>
              <a:t>This term refers to the nuts and bolts process of creating and maintaining your brand.  Including things like style guides, packaging, colour palette and the things you can’t touch, like how your brand is perceived by your target audience.  It’s a fluid thing and requires consistent upkeep!</a:t>
            </a:r>
          </a:p>
          <a:p>
            <a:pPr fontAlgn="base"/>
            <a:r>
              <a:rPr lang="en-AU" b="1" dirty="0"/>
              <a:t>Brand Recognition</a:t>
            </a:r>
          </a:p>
          <a:p>
            <a:pPr lvl="1" fontAlgn="base"/>
            <a:r>
              <a:rPr lang="en-AU" dirty="0"/>
              <a:t>How well can your customers recognize and identify your brand without seeing your business name – through your logo, tagline, packaging, ads etc.  A strong brand will keep your business top-of-mind.</a:t>
            </a:r>
          </a:p>
          <a:p>
            <a:pPr fontAlgn="base"/>
            <a:r>
              <a:rPr lang="en-AU" b="1" dirty="0"/>
              <a:t>Brand Trust</a:t>
            </a:r>
          </a:p>
          <a:p>
            <a:pPr lvl="1" fontAlgn="base"/>
            <a:r>
              <a:rPr lang="en-AU" dirty="0"/>
              <a:t>How strongly do your customers believe in your brand? Do you deliver on your promises? Does your product or service deliver? Do you and your team go above and beyond.  A strong brand builds trust.  </a:t>
            </a:r>
          </a:p>
          <a:p>
            <a:endParaRPr lang="en-US" dirty="0"/>
          </a:p>
        </p:txBody>
      </p:sp>
    </p:spTree>
    <p:extLst>
      <p:ext uri="{BB962C8B-B14F-4D97-AF65-F5344CB8AC3E}">
        <p14:creationId xmlns:p14="http://schemas.microsoft.com/office/powerpoint/2010/main" val="2005865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11F62D0-4101-AE4E-9DC7-B883E9805B22}"/>
              </a:ext>
            </a:extLst>
          </p:cNvPr>
          <p:cNvSpPr>
            <a:spLocks noGrp="1"/>
          </p:cNvSpPr>
          <p:nvPr>
            <p:ph type="ctrTitle"/>
          </p:nvPr>
        </p:nvSpPr>
        <p:spPr>
          <a:xfrm>
            <a:off x="685798" y="504497"/>
            <a:ext cx="7772400" cy="853280"/>
          </a:xfrm>
        </p:spPr>
        <p:txBody>
          <a:bodyPr>
            <a:normAutofit/>
          </a:bodyPr>
          <a:lstStyle/>
          <a:p>
            <a:r>
              <a:rPr lang="en-US" sz="5000" dirty="0">
                <a:latin typeface="Cera Basic" pitchFamily="2" charset="0"/>
              </a:rPr>
              <a:t>How do we create a brand?</a:t>
            </a:r>
          </a:p>
        </p:txBody>
      </p:sp>
      <p:sp>
        <p:nvSpPr>
          <p:cNvPr id="4" name="TextBox 3">
            <a:extLst>
              <a:ext uri="{FF2B5EF4-FFF2-40B4-BE49-F238E27FC236}">
                <a16:creationId xmlns:a16="http://schemas.microsoft.com/office/drawing/2014/main" id="{E80C9FA8-E4AA-5441-B98C-C52083F3CA8D}"/>
              </a:ext>
            </a:extLst>
          </p:cNvPr>
          <p:cNvSpPr txBox="1"/>
          <p:nvPr/>
        </p:nvSpPr>
        <p:spPr>
          <a:xfrm>
            <a:off x="945932" y="1502688"/>
            <a:ext cx="7512266" cy="5078313"/>
          </a:xfrm>
          <a:prstGeom prst="rect">
            <a:avLst/>
          </a:prstGeom>
          <a:noFill/>
        </p:spPr>
        <p:txBody>
          <a:bodyPr wrap="square" rtlCol="0">
            <a:spAutoFit/>
          </a:bodyPr>
          <a:lstStyle/>
          <a:p>
            <a:pPr fontAlgn="base"/>
            <a:r>
              <a:rPr lang="en-AU" b="1" dirty="0"/>
              <a:t>This is where your work begins.  And like most things, it’s easier said than done.  It’s where lots of businesses struggle and fall-down.  </a:t>
            </a:r>
          </a:p>
          <a:p>
            <a:pPr fontAlgn="base"/>
            <a:endParaRPr lang="en-AU" b="1" dirty="0"/>
          </a:p>
          <a:p>
            <a:pPr fontAlgn="base"/>
            <a:r>
              <a:rPr lang="en-AU" b="1" dirty="0"/>
              <a:t>STEP 1 - Determine your target audience.</a:t>
            </a:r>
          </a:p>
          <a:p>
            <a:pPr fontAlgn="base"/>
            <a:endParaRPr lang="en-AU" dirty="0"/>
          </a:p>
          <a:p>
            <a:pPr fontAlgn="base"/>
            <a:r>
              <a:rPr lang="en-AU" dirty="0"/>
              <a:t>If your brand doesn’t connect with your audience, it won’t drive the awareness, trust and ultimately the revenue you need.  </a:t>
            </a:r>
          </a:p>
          <a:p>
            <a:pPr fontAlgn="base"/>
            <a:endParaRPr lang="en-AU" dirty="0"/>
          </a:p>
          <a:p>
            <a:pPr fontAlgn="base"/>
            <a:r>
              <a:rPr lang="en-AU" dirty="0"/>
              <a:t>So, do some research, talk to as many people as you can and  answer these questions:</a:t>
            </a:r>
          </a:p>
          <a:p>
            <a:pPr fontAlgn="base"/>
            <a:endParaRPr lang="en-AU" dirty="0"/>
          </a:p>
          <a:p>
            <a:pPr fontAlgn="base"/>
            <a:r>
              <a:rPr lang="en-AU" dirty="0"/>
              <a:t>Who does your product serve? </a:t>
            </a:r>
          </a:p>
          <a:p>
            <a:pPr fontAlgn="base"/>
            <a:r>
              <a:rPr lang="en-AU" dirty="0"/>
              <a:t>What problem is your product or service solving? </a:t>
            </a:r>
          </a:p>
          <a:p>
            <a:pPr fontAlgn="base"/>
            <a:r>
              <a:rPr lang="en-AU" dirty="0"/>
              <a:t>Who is your ideal customer? </a:t>
            </a:r>
          </a:p>
          <a:p>
            <a:pPr fontAlgn="base"/>
            <a:r>
              <a:rPr lang="en-AU" dirty="0"/>
              <a:t>Why did you create your business in the first place?</a:t>
            </a:r>
          </a:p>
          <a:p>
            <a:pPr fontAlgn="base"/>
            <a:endParaRPr lang="en-AU" dirty="0"/>
          </a:p>
          <a:p>
            <a:pPr fontAlgn="base"/>
            <a:endParaRPr lang="en-AU" dirty="0"/>
          </a:p>
          <a:p>
            <a:endParaRPr lang="en-US" dirty="0"/>
          </a:p>
        </p:txBody>
      </p:sp>
    </p:spTree>
    <p:extLst>
      <p:ext uri="{BB962C8B-B14F-4D97-AF65-F5344CB8AC3E}">
        <p14:creationId xmlns:p14="http://schemas.microsoft.com/office/powerpoint/2010/main" val="3513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11F62D0-4101-AE4E-9DC7-B883E9805B22}"/>
              </a:ext>
            </a:extLst>
          </p:cNvPr>
          <p:cNvSpPr>
            <a:spLocks noGrp="1"/>
          </p:cNvSpPr>
          <p:nvPr>
            <p:ph type="ctrTitle"/>
          </p:nvPr>
        </p:nvSpPr>
        <p:spPr>
          <a:xfrm>
            <a:off x="685798" y="504497"/>
            <a:ext cx="7772400" cy="853280"/>
          </a:xfrm>
        </p:spPr>
        <p:txBody>
          <a:bodyPr>
            <a:normAutofit/>
          </a:bodyPr>
          <a:lstStyle/>
          <a:p>
            <a:r>
              <a:rPr lang="en-US" sz="5000" dirty="0">
                <a:latin typeface="Cera Basic" pitchFamily="2" charset="0"/>
              </a:rPr>
              <a:t>How do we create a brand?</a:t>
            </a:r>
          </a:p>
        </p:txBody>
      </p:sp>
      <p:sp>
        <p:nvSpPr>
          <p:cNvPr id="4" name="TextBox 3">
            <a:extLst>
              <a:ext uri="{FF2B5EF4-FFF2-40B4-BE49-F238E27FC236}">
                <a16:creationId xmlns:a16="http://schemas.microsoft.com/office/drawing/2014/main" id="{E80C9FA8-E4AA-5441-B98C-C52083F3CA8D}"/>
              </a:ext>
            </a:extLst>
          </p:cNvPr>
          <p:cNvSpPr txBox="1"/>
          <p:nvPr/>
        </p:nvSpPr>
        <p:spPr>
          <a:xfrm>
            <a:off x="945932" y="1502688"/>
            <a:ext cx="7512266" cy="4801314"/>
          </a:xfrm>
          <a:prstGeom prst="rect">
            <a:avLst/>
          </a:prstGeom>
          <a:noFill/>
        </p:spPr>
        <p:txBody>
          <a:bodyPr wrap="square" rtlCol="0">
            <a:spAutoFit/>
          </a:bodyPr>
          <a:lstStyle/>
          <a:p>
            <a:pPr fontAlgn="base"/>
            <a:r>
              <a:rPr lang="en-AU" b="1" dirty="0"/>
              <a:t>STEP 2 – Write Your Mission Statement</a:t>
            </a:r>
          </a:p>
          <a:p>
            <a:pPr fontAlgn="base"/>
            <a:endParaRPr lang="en-AU" dirty="0"/>
          </a:p>
          <a:p>
            <a:pPr fontAlgn="base"/>
            <a:r>
              <a:rPr lang="en-AU" dirty="0"/>
              <a:t>Your mission statement goes back to my last question.  Why did you start your business? Answering this will help you define your purpose and passion as a business.  You must be able to communicate the purpose of your business and what you provide to your customers.  Once you’ve stated this, every part of your brand will reflect this mission and vision.</a:t>
            </a:r>
          </a:p>
          <a:p>
            <a:pPr fontAlgn="base"/>
            <a:endParaRPr lang="en-AU" dirty="0"/>
          </a:p>
          <a:p>
            <a:pPr fontAlgn="base"/>
            <a:r>
              <a:rPr lang="en-AU" dirty="0"/>
              <a:t>Patagonia: </a:t>
            </a:r>
          </a:p>
          <a:p>
            <a:pPr fontAlgn="base"/>
            <a:r>
              <a:rPr lang="en-AU" dirty="0"/>
              <a:t>“Build the best product, cause no unnecessary harm, use business to inspire and implement solutions to the environmental crisis”.</a:t>
            </a:r>
          </a:p>
          <a:p>
            <a:pPr fontAlgn="base"/>
            <a:endParaRPr lang="en-AU" dirty="0"/>
          </a:p>
          <a:p>
            <a:pPr fontAlgn="base"/>
            <a:r>
              <a:rPr lang="en-AU" dirty="0"/>
              <a:t>Tesla: </a:t>
            </a:r>
          </a:p>
          <a:p>
            <a:pPr fontAlgn="base"/>
            <a:r>
              <a:rPr lang="en-AU" dirty="0"/>
              <a:t>“To accelerate the world's transition to sustainable energy”.</a:t>
            </a:r>
          </a:p>
          <a:p>
            <a:pPr fontAlgn="base"/>
            <a:endParaRPr lang="en-AU" dirty="0"/>
          </a:p>
          <a:p>
            <a:pPr fontAlgn="base"/>
            <a:endParaRPr lang="en-AU" dirty="0"/>
          </a:p>
          <a:p>
            <a:endParaRPr lang="en-US" dirty="0"/>
          </a:p>
        </p:txBody>
      </p:sp>
    </p:spTree>
    <p:extLst>
      <p:ext uri="{BB962C8B-B14F-4D97-AF65-F5344CB8AC3E}">
        <p14:creationId xmlns:p14="http://schemas.microsoft.com/office/powerpoint/2010/main" val="1703823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11F62D0-4101-AE4E-9DC7-B883E9805B22}"/>
              </a:ext>
            </a:extLst>
          </p:cNvPr>
          <p:cNvSpPr>
            <a:spLocks noGrp="1"/>
          </p:cNvSpPr>
          <p:nvPr>
            <p:ph type="ctrTitle"/>
          </p:nvPr>
        </p:nvSpPr>
        <p:spPr>
          <a:xfrm>
            <a:off x="685798" y="504497"/>
            <a:ext cx="7772400" cy="853280"/>
          </a:xfrm>
        </p:spPr>
        <p:txBody>
          <a:bodyPr>
            <a:normAutofit/>
          </a:bodyPr>
          <a:lstStyle/>
          <a:p>
            <a:r>
              <a:rPr lang="en-US" sz="5000" dirty="0">
                <a:latin typeface="Cera Basic" pitchFamily="2" charset="0"/>
              </a:rPr>
              <a:t>How do we create a brand?</a:t>
            </a:r>
          </a:p>
        </p:txBody>
      </p:sp>
      <p:sp>
        <p:nvSpPr>
          <p:cNvPr id="4" name="TextBox 3">
            <a:extLst>
              <a:ext uri="{FF2B5EF4-FFF2-40B4-BE49-F238E27FC236}">
                <a16:creationId xmlns:a16="http://schemas.microsoft.com/office/drawing/2014/main" id="{E80C9FA8-E4AA-5441-B98C-C52083F3CA8D}"/>
              </a:ext>
            </a:extLst>
          </p:cNvPr>
          <p:cNvSpPr txBox="1"/>
          <p:nvPr/>
        </p:nvSpPr>
        <p:spPr>
          <a:xfrm>
            <a:off x="945932" y="1502688"/>
            <a:ext cx="7512266" cy="6740307"/>
          </a:xfrm>
          <a:prstGeom prst="rect">
            <a:avLst/>
          </a:prstGeom>
          <a:noFill/>
        </p:spPr>
        <p:txBody>
          <a:bodyPr wrap="square" rtlCol="0">
            <a:spAutoFit/>
          </a:bodyPr>
          <a:lstStyle/>
          <a:p>
            <a:pPr fontAlgn="base"/>
            <a:r>
              <a:rPr lang="en-AU" b="1" dirty="0"/>
              <a:t>STEP 3 – Define your uniqueness.  Qualities, Benefits, Difference</a:t>
            </a:r>
          </a:p>
          <a:p>
            <a:pPr fontAlgn="base"/>
            <a:endParaRPr lang="en-AU" dirty="0"/>
          </a:p>
          <a:p>
            <a:pPr fontAlgn="base"/>
            <a:r>
              <a:rPr lang="en-AU" dirty="0"/>
              <a:t>So let’s be honest, unless you’ve found the magical unicorn, you won’t be the ONLY business in your market doing what you do.  However the one thing you have that your competitors don’t, is ………..your BRAND.  Your brand values, benefits and qualities make your business unique.  </a:t>
            </a:r>
          </a:p>
          <a:p>
            <a:pPr fontAlgn="base"/>
            <a:endParaRPr lang="en-AU" dirty="0"/>
          </a:p>
          <a:p>
            <a:pPr fontAlgn="base"/>
            <a:r>
              <a:rPr lang="en-AU" dirty="0"/>
              <a:t>So take some time and write down what sets your business apart from your competitors.</a:t>
            </a:r>
          </a:p>
          <a:p>
            <a:pPr fontAlgn="base"/>
            <a:endParaRPr lang="en-AU" dirty="0"/>
          </a:p>
          <a:p>
            <a:pPr fontAlgn="base"/>
            <a:r>
              <a:rPr lang="en-AU" dirty="0"/>
              <a:t>Not an easy one.  Here’s how we answered this question.</a:t>
            </a:r>
          </a:p>
          <a:p>
            <a:pPr fontAlgn="base"/>
            <a:endParaRPr lang="en-AU" dirty="0"/>
          </a:p>
          <a:p>
            <a:pPr fontAlgn="base"/>
            <a:r>
              <a:rPr lang="en-AU" dirty="0"/>
              <a:t>“As a digital agency </a:t>
            </a:r>
            <a:r>
              <a:rPr lang="en-AU" b="1" dirty="0"/>
              <a:t>we love to talk, </a:t>
            </a:r>
            <a:r>
              <a:rPr lang="en-AU" dirty="0"/>
              <a:t>either face to face or on the phone.”</a:t>
            </a:r>
          </a:p>
          <a:p>
            <a:pPr fontAlgn="base"/>
            <a:endParaRPr lang="en-AU" dirty="0"/>
          </a:p>
          <a:p>
            <a:pPr fontAlgn="base"/>
            <a:r>
              <a:rPr lang="en-AU" dirty="0"/>
              <a:t>For us we know our competitors often don’t want to “talk”, they’re happy to email or use “chat” bots – but not actually talk.  </a:t>
            </a:r>
          </a:p>
          <a:p>
            <a:pPr fontAlgn="base"/>
            <a:endParaRPr lang="en-AU" dirty="0"/>
          </a:p>
          <a:p>
            <a:pPr fontAlgn="base"/>
            <a:endParaRPr lang="en-AU" dirty="0"/>
          </a:p>
          <a:p>
            <a:pPr fontAlgn="base"/>
            <a:endParaRPr lang="en-AU" dirty="0"/>
          </a:p>
          <a:p>
            <a:pPr fontAlgn="base"/>
            <a:endParaRPr lang="en-AU" dirty="0"/>
          </a:p>
          <a:p>
            <a:pPr fontAlgn="base"/>
            <a:endParaRPr lang="en-AU" dirty="0"/>
          </a:p>
          <a:p>
            <a:pPr fontAlgn="base"/>
            <a:endParaRPr lang="en-AU" dirty="0"/>
          </a:p>
          <a:p>
            <a:pPr fontAlgn="base"/>
            <a:endParaRPr lang="en-AU" dirty="0"/>
          </a:p>
          <a:p>
            <a:endParaRPr lang="en-US" dirty="0"/>
          </a:p>
        </p:txBody>
      </p:sp>
    </p:spTree>
    <p:extLst>
      <p:ext uri="{BB962C8B-B14F-4D97-AF65-F5344CB8AC3E}">
        <p14:creationId xmlns:p14="http://schemas.microsoft.com/office/powerpoint/2010/main" val="3768940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11F62D0-4101-AE4E-9DC7-B883E9805B22}"/>
              </a:ext>
            </a:extLst>
          </p:cNvPr>
          <p:cNvSpPr>
            <a:spLocks noGrp="1"/>
          </p:cNvSpPr>
          <p:nvPr>
            <p:ph type="ctrTitle"/>
          </p:nvPr>
        </p:nvSpPr>
        <p:spPr>
          <a:xfrm>
            <a:off x="685798" y="504497"/>
            <a:ext cx="7772400" cy="853280"/>
          </a:xfrm>
        </p:spPr>
        <p:txBody>
          <a:bodyPr>
            <a:normAutofit/>
          </a:bodyPr>
          <a:lstStyle/>
          <a:p>
            <a:r>
              <a:rPr lang="en-US" sz="5000" dirty="0">
                <a:latin typeface="Cera Basic" pitchFamily="2" charset="0"/>
              </a:rPr>
              <a:t>How do we create a brand?</a:t>
            </a:r>
          </a:p>
        </p:txBody>
      </p:sp>
      <p:sp>
        <p:nvSpPr>
          <p:cNvPr id="4" name="TextBox 3">
            <a:extLst>
              <a:ext uri="{FF2B5EF4-FFF2-40B4-BE49-F238E27FC236}">
                <a16:creationId xmlns:a16="http://schemas.microsoft.com/office/drawing/2014/main" id="{E80C9FA8-E4AA-5441-B98C-C52083F3CA8D}"/>
              </a:ext>
            </a:extLst>
          </p:cNvPr>
          <p:cNvSpPr txBox="1"/>
          <p:nvPr/>
        </p:nvSpPr>
        <p:spPr>
          <a:xfrm>
            <a:off x="945932" y="1720840"/>
            <a:ext cx="7512266" cy="3416320"/>
          </a:xfrm>
          <a:prstGeom prst="rect">
            <a:avLst/>
          </a:prstGeom>
          <a:noFill/>
        </p:spPr>
        <p:txBody>
          <a:bodyPr wrap="square" rtlCol="0">
            <a:spAutoFit/>
          </a:bodyPr>
          <a:lstStyle/>
          <a:p>
            <a:pPr fontAlgn="base"/>
            <a:r>
              <a:rPr lang="en-AU" b="1" dirty="0"/>
              <a:t>STEP 4 – The fun stuff – Create your actual brand assets</a:t>
            </a:r>
          </a:p>
          <a:p>
            <a:pPr fontAlgn="base"/>
            <a:endParaRPr lang="en-AU" dirty="0"/>
          </a:p>
          <a:p>
            <a:pPr fontAlgn="base"/>
            <a:r>
              <a:rPr lang="en-AU" dirty="0"/>
              <a:t>We’re talking about logo’s, taglines, colour palettes, font types, language and any other visual aids / imagery.</a:t>
            </a:r>
          </a:p>
          <a:p>
            <a:pPr fontAlgn="base"/>
            <a:endParaRPr lang="en-AU" dirty="0"/>
          </a:p>
          <a:p>
            <a:pPr fontAlgn="base"/>
            <a:r>
              <a:rPr lang="en-AU" dirty="0"/>
              <a:t>While you’re doing this, it’s time to start building your Style Guide.  This is a set of ‘rules’ around the use of your visual assets and their composition.  For example not changing the ‘aspect ratio’ or simply put the proportions of your logo.  Not using certain words in copy.</a:t>
            </a:r>
          </a:p>
          <a:p>
            <a:pPr fontAlgn="base"/>
            <a:endParaRPr lang="en-AU" dirty="0"/>
          </a:p>
          <a:p>
            <a:pPr fontAlgn="base"/>
            <a:r>
              <a:rPr lang="en-AU" dirty="0"/>
              <a:t>This can be super fun or super scary, so if you’re stuck reach out to a professional.  A little cost upfront will ease a whole lotta pain later!</a:t>
            </a:r>
          </a:p>
        </p:txBody>
      </p:sp>
    </p:spTree>
    <p:extLst>
      <p:ext uri="{BB962C8B-B14F-4D97-AF65-F5344CB8AC3E}">
        <p14:creationId xmlns:p14="http://schemas.microsoft.com/office/powerpoint/2010/main" val="2965377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11F62D0-4101-AE4E-9DC7-B883E9805B22}"/>
              </a:ext>
            </a:extLst>
          </p:cNvPr>
          <p:cNvSpPr>
            <a:spLocks noGrp="1"/>
          </p:cNvSpPr>
          <p:nvPr>
            <p:ph type="ctrTitle"/>
          </p:nvPr>
        </p:nvSpPr>
        <p:spPr>
          <a:xfrm>
            <a:off x="685798" y="315311"/>
            <a:ext cx="7772400" cy="853280"/>
          </a:xfrm>
        </p:spPr>
        <p:txBody>
          <a:bodyPr>
            <a:normAutofit/>
          </a:bodyPr>
          <a:lstStyle/>
          <a:p>
            <a:r>
              <a:rPr lang="en-US" sz="5000" dirty="0">
                <a:latin typeface="Cera Basic" pitchFamily="2" charset="0"/>
              </a:rPr>
              <a:t>How do we create a brand?</a:t>
            </a:r>
          </a:p>
        </p:txBody>
      </p:sp>
      <p:sp>
        <p:nvSpPr>
          <p:cNvPr id="4" name="TextBox 3">
            <a:extLst>
              <a:ext uri="{FF2B5EF4-FFF2-40B4-BE49-F238E27FC236}">
                <a16:creationId xmlns:a16="http://schemas.microsoft.com/office/drawing/2014/main" id="{E80C9FA8-E4AA-5441-B98C-C52083F3CA8D}"/>
              </a:ext>
            </a:extLst>
          </p:cNvPr>
          <p:cNvSpPr txBox="1"/>
          <p:nvPr/>
        </p:nvSpPr>
        <p:spPr>
          <a:xfrm>
            <a:off x="945932" y="1137774"/>
            <a:ext cx="7512266" cy="5355312"/>
          </a:xfrm>
          <a:prstGeom prst="rect">
            <a:avLst/>
          </a:prstGeom>
          <a:noFill/>
        </p:spPr>
        <p:txBody>
          <a:bodyPr wrap="square" rtlCol="0">
            <a:spAutoFit/>
          </a:bodyPr>
          <a:lstStyle/>
          <a:p>
            <a:pPr fontAlgn="base"/>
            <a:r>
              <a:rPr lang="en-AU" b="1" dirty="0"/>
              <a:t>STEP 5 – Finding your brands VOICE and I’m not asking you to sing!</a:t>
            </a:r>
          </a:p>
          <a:p>
            <a:pPr fontAlgn="base"/>
            <a:endParaRPr lang="en-AU" dirty="0"/>
          </a:p>
          <a:p>
            <a:pPr fontAlgn="base"/>
            <a:r>
              <a:rPr lang="en-AU" dirty="0"/>
              <a:t>Some of you will be nodding along and some will be scratching their heads thinking, what the?</a:t>
            </a:r>
          </a:p>
          <a:p>
            <a:pPr fontAlgn="base"/>
            <a:endParaRPr lang="en-AU" dirty="0"/>
          </a:p>
          <a:p>
            <a:pPr fontAlgn="base"/>
            <a:r>
              <a:rPr lang="en-AU" dirty="0"/>
              <a:t>So, think of it this way – If your brand could have a conversation with you or even send you a text, what would it sound like?  How you communicate is part of your brand, how you sound and the language you use.</a:t>
            </a:r>
          </a:p>
          <a:p>
            <a:pPr fontAlgn="base"/>
            <a:endParaRPr lang="en-AU" dirty="0"/>
          </a:p>
          <a:p>
            <a:pPr fontAlgn="base"/>
            <a:r>
              <a:rPr lang="en-AU" dirty="0"/>
              <a:t>Your brand voice needs to connect with your target audience and be recognizable.</a:t>
            </a:r>
          </a:p>
          <a:p>
            <a:pPr fontAlgn="base"/>
            <a:endParaRPr lang="en-AU" dirty="0"/>
          </a:p>
          <a:p>
            <a:pPr fontAlgn="base"/>
            <a:r>
              <a:rPr lang="en-AU" dirty="0"/>
              <a:t>So, if your target market is a 35 – 55 year old male who’s into chopper bikes and muscle cars you’re going to use very different language and tone (your voice) than if your  target market is a 15 – 19yr old girl, who’s into makeup, right?  And hey, your voice can have light and shade. It can be professional with a touch of fun or youthful and light but also intelligent…..</a:t>
            </a:r>
          </a:p>
          <a:p>
            <a:pPr fontAlgn="base"/>
            <a:endParaRPr lang="en-AU" dirty="0"/>
          </a:p>
          <a:p>
            <a:pPr fontAlgn="base"/>
            <a:r>
              <a:rPr lang="en-AU" b="1" dirty="0"/>
              <a:t>Find your “voice” and use it in all that you do! </a:t>
            </a:r>
          </a:p>
        </p:txBody>
      </p:sp>
    </p:spTree>
    <p:extLst>
      <p:ext uri="{BB962C8B-B14F-4D97-AF65-F5344CB8AC3E}">
        <p14:creationId xmlns:p14="http://schemas.microsoft.com/office/powerpoint/2010/main" val="3261129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11F62D0-4101-AE4E-9DC7-B883E9805B22}"/>
              </a:ext>
            </a:extLst>
          </p:cNvPr>
          <p:cNvSpPr>
            <a:spLocks noGrp="1"/>
          </p:cNvSpPr>
          <p:nvPr>
            <p:ph type="ctrTitle"/>
          </p:nvPr>
        </p:nvSpPr>
        <p:spPr>
          <a:xfrm>
            <a:off x="685798" y="315311"/>
            <a:ext cx="7772400" cy="853280"/>
          </a:xfrm>
        </p:spPr>
        <p:txBody>
          <a:bodyPr>
            <a:normAutofit/>
          </a:bodyPr>
          <a:lstStyle/>
          <a:p>
            <a:r>
              <a:rPr lang="en-US" sz="5000" dirty="0">
                <a:latin typeface="Cera Basic" pitchFamily="2" charset="0"/>
              </a:rPr>
              <a:t>How do we create a brand?</a:t>
            </a:r>
          </a:p>
        </p:txBody>
      </p:sp>
      <p:sp>
        <p:nvSpPr>
          <p:cNvPr id="4" name="TextBox 3">
            <a:extLst>
              <a:ext uri="{FF2B5EF4-FFF2-40B4-BE49-F238E27FC236}">
                <a16:creationId xmlns:a16="http://schemas.microsoft.com/office/drawing/2014/main" id="{E80C9FA8-E4AA-5441-B98C-C52083F3CA8D}"/>
              </a:ext>
            </a:extLst>
          </p:cNvPr>
          <p:cNvSpPr txBox="1"/>
          <p:nvPr/>
        </p:nvSpPr>
        <p:spPr>
          <a:xfrm>
            <a:off x="815865" y="1168591"/>
            <a:ext cx="7512266" cy="4524315"/>
          </a:xfrm>
          <a:prstGeom prst="rect">
            <a:avLst/>
          </a:prstGeom>
          <a:noFill/>
        </p:spPr>
        <p:txBody>
          <a:bodyPr wrap="square" rtlCol="0">
            <a:spAutoFit/>
          </a:bodyPr>
          <a:lstStyle/>
          <a:p>
            <a:pPr fontAlgn="base"/>
            <a:r>
              <a:rPr lang="en-AU" b="1" dirty="0"/>
              <a:t>STEP 6 – Now it’s time to put your brand into all that you do.</a:t>
            </a:r>
          </a:p>
          <a:p>
            <a:pPr fontAlgn="base"/>
            <a:endParaRPr lang="en-AU" b="1" dirty="0"/>
          </a:p>
          <a:p>
            <a:pPr algn="ctr" fontAlgn="base"/>
            <a:r>
              <a:rPr lang="en-AU" b="1" dirty="0"/>
              <a:t>”If Content is King then, Consistency is Queen”</a:t>
            </a:r>
          </a:p>
          <a:p>
            <a:pPr fontAlgn="base"/>
            <a:endParaRPr lang="en-AU" dirty="0"/>
          </a:p>
          <a:p>
            <a:pPr fontAlgn="base"/>
            <a:r>
              <a:rPr lang="en-AU" dirty="0"/>
              <a:t>This means applying your brand components across every touch point within your business, no matter how large or small.</a:t>
            </a:r>
          </a:p>
          <a:p>
            <a:pPr fontAlgn="base"/>
            <a:endParaRPr lang="en-AU" dirty="0"/>
          </a:p>
          <a:p>
            <a:pPr fontAlgn="base"/>
            <a:r>
              <a:rPr lang="en-AU" b="1" dirty="0"/>
              <a:t>Website</a:t>
            </a:r>
          </a:p>
          <a:p>
            <a:pPr fontAlgn="base"/>
            <a:endParaRPr lang="en-AU" dirty="0"/>
          </a:p>
          <a:p>
            <a:pPr fontAlgn="base"/>
            <a:r>
              <a:rPr lang="en-AU" dirty="0"/>
              <a:t>Get your logo, colours, fonts and language right across your entire site.  Only use assets that you have determined form part of your brand.  Your website is your businesses online shop front and must represent your brand, it’s language and values impeccably.  Be sure your web copy and calls-to-action are inline with your brand voice.</a:t>
            </a:r>
          </a:p>
          <a:p>
            <a:pPr fontAlgn="base"/>
            <a:endParaRPr lang="en-AU" dirty="0"/>
          </a:p>
          <a:p>
            <a:pPr fontAlgn="base"/>
            <a:r>
              <a:rPr lang="en-AU" dirty="0"/>
              <a:t>This is where brand awareness starts to form.</a:t>
            </a:r>
          </a:p>
        </p:txBody>
      </p:sp>
    </p:spTree>
    <p:extLst>
      <p:ext uri="{BB962C8B-B14F-4D97-AF65-F5344CB8AC3E}">
        <p14:creationId xmlns:p14="http://schemas.microsoft.com/office/powerpoint/2010/main" val="3675059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11F62D0-4101-AE4E-9DC7-B883E9805B22}"/>
              </a:ext>
            </a:extLst>
          </p:cNvPr>
          <p:cNvSpPr>
            <a:spLocks noGrp="1"/>
          </p:cNvSpPr>
          <p:nvPr>
            <p:ph type="ctrTitle"/>
          </p:nvPr>
        </p:nvSpPr>
        <p:spPr>
          <a:xfrm>
            <a:off x="685798" y="315311"/>
            <a:ext cx="7772400" cy="853280"/>
          </a:xfrm>
        </p:spPr>
        <p:txBody>
          <a:bodyPr>
            <a:normAutofit/>
          </a:bodyPr>
          <a:lstStyle/>
          <a:p>
            <a:r>
              <a:rPr lang="en-US" sz="5000" dirty="0">
                <a:latin typeface="Cera Basic" pitchFamily="2" charset="0"/>
              </a:rPr>
              <a:t>How do we create a brand?</a:t>
            </a:r>
          </a:p>
        </p:txBody>
      </p:sp>
      <p:sp>
        <p:nvSpPr>
          <p:cNvPr id="4" name="TextBox 3">
            <a:extLst>
              <a:ext uri="{FF2B5EF4-FFF2-40B4-BE49-F238E27FC236}">
                <a16:creationId xmlns:a16="http://schemas.microsoft.com/office/drawing/2014/main" id="{E80C9FA8-E4AA-5441-B98C-C52083F3CA8D}"/>
              </a:ext>
            </a:extLst>
          </p:cNvPr>
          <p:cNvSpPr txBox="1"/>
          <p:nvPr/>
        </p:nvSpPr>
        <p:spPr>
          <a:xfrm>
            <a:off x="815865" y="1168591"/>
            <a:ext cx="7512266" cy="4247317"/>
          </a:xfrm>
          <a:prstGeom prst="rect">
            <a:avLst/>
          </a:prstGeom>
          <a:noFill/>
        </p:spPr>
        <p:txBody>
          <a:bodyPr wrap="square" rtlCol="0">
            <a:spAutoFit/>
          </a:bodyPr>
          <a:lstStyle/>
          <a:p>
            <a:pPr fontAlgn="base"/>
            <a:r>
              <a:rPr lang="en-AU" b="1" dirty="0"/>
              <a:t>STEP 6 – Now it’s time to put your brand into all that you do.</a:t>
            </a:r>
          </a:p>
          <a:p>
            <a:pPr fontAlgn="base"/>
            <a:endParaRPr lang="en-AU" b="1" dirty="0"/>
          </a:p>
          <a:p>
            <a:pPr algn="ctr" fontAlgn="base"/>
            <a:r>
              <a:rPr lang="en-AU" b="1" dirty="0"/>
              <a:t>”If Content is King, Consistency is Queen”</a:t>
            </a:r>
          </a:p>
          <a:p>
            <a:pPr fontAlgn="base"/>
            <a:endParaRPr lang="en-AU" dirty="0"/>
          </a:p>
          <a:p>
            <a:pPr fontAlgn="base"/>
            <a:r>
              <a:rPr lang="en-AU" b="1" dirty="0"/>
              <a:t>Socials</a:t>
            </a:r>
          </a:p>
          <a:p>
            <a:pPr fontAlgn="base"/>
            <a:endParaRPr lang="en-AU" dirty="0"/>
          </a:p>
          <a:p>
            <a:pPr fontAlgn="base"/>
            <a:r>
              <a:rPr lang="en-AU" dirty="0"/>
              <a:t>All profile photo’s, cover imagery, language etc aligns with your brand style guidelines.  And like with your website make sure all posts align with your brand and language.</a:t>
            </a:r>
          </a:p>
          <a:p>
            <a:pPr fontAlgn="base"/>
            <a:endParaRPr lang="en-AU" dirty="0"/>
          </a:p>
          <a:p>
            <a:pPr fontAlgn="base"/>
            <a:r>
              <a:rPr lang="en-AU" dirty="0"/>
              <a:t>That being said, you can have aspects of your brand showing up in different channels, for example if you’re on LinkedIn your posts will be more corporate, but if you’re posting on Insta or maybe getting in on the </a:t>
            </a:r>
            <a:r>
              <a:rPr lang="en-AU" dirty="0" err="1"/>
              <a:t>TikTok</a:t>
            </a:r>
            <a:r>
              <a:rPr lang="en-AU" dirty="0"/>
              <a:t> game, you can bring some of the light hearted fun aspects of your brand, while still keeping true to your core values.</a:t>
            </a:r>
          </a:p>
        </p:txBody>
      </p:sp>
    </p:spTree>
    <p:extLst>
      <p:ext uri="{BB962C8B-B14F-4D97-AF65-F5344CB8AC3E}">
        <p14:creationId xmlns:p14="http://schemas.microsoft.com/office/powerpoint/2010/main" val="15248870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11F62D0-4101-AE4E-9DC7-B883E9805B22}"/>
              </a:ext>
            </a:extLst>
          </p:cNvPr>
          <p:cNvSpPr>
            <a:spLocks noGrp="1"/>
          </p:cNvSpPr>
          <p:nvPr>
            <p:ph type="ctrTitle"/>
          </p:nvPr>
        </p:nvSpPr>
        <p:spPr>
          <a:xfrm>
            <a:off x="685798" y="315311"/>
            <a:ext cx="7772400" cy="853280"/>
          </a:xfrm>
        </p:spPr>
        <p:txBody>
          <a:bodyPr>
            <a:normAutofit/>
          </a:bodyPr>
          <a:lstStyle/>
          <a:p>
            <a:r>
              <a:rPr lang="en-US" sz="5000" dirty="0">
                <a:latin typeface="Cera Basic" pitchFamily="2" charset="0"/>
              </a:rPr>
              <a:t>How do we create a brand?</a:t>
            </a:r>
          </a:p>
        </p:txBody>
      </p:sp>
      <p:sp>
        <p:nvSpPr>
          <p:cNvPr id="4" name="TextBox 3">
            <a:extLst>
              <a:ext uri="{FF2B5EF4-FFF2-40B4-BE49-F238E27FC236}">
                <a16:creationId xmlns:a16="http://schemas.microsoft.com/office/drawing/2014/main" id="{E80C9FA8-E4AA-5441-B98C-C52083F3CA8D}"/>
              </a:ext>
            </a:extLst>
          </p:cNvPr>
          <p:cNvSpPr txBox="1"/>
          <p:nvPr/>
        </p:nvSpPr>
        <p:spPr>
          <a:xfrm>
            <a:off x="815865" y="1168591"/>
            <a:ext cx="7512266" cy="2862322"/>
          </a:xfrm>
          <a:prstGeom prst="rect">
            <a:avLst/>
          </a:prstGeom>
          <a:noFill/>
        </p:spPr>
        <p:txBody>
          <a:bodyPr wrap="square" rtlCol="0">
            <a:spAutoFit/>
          </a:bodyPr>
          <a:lstStyle/>
          <a:p>
            <a:pPr fontAlgn="base"/>
            <a:r>
              <a:rPr lang="en-AU" b="1" dirty="0"/>
              <a:t>STEP 6 – Now it’s time to put your brand into all that you do.</a:t>
            </a:r>
          </a:p>
          <a:p>
            <a:pPr fontAlgn="base"/>
            <a:endParaRPr lang="en-AU" b="1" dirty="0"/>
          </a:p>
          <a:p>
            <a:pPr algn="ctr" fontAlgn="base"/>
            <a:r>
              <a:rPr lang="en-AU" b="1" dirty="0"/>
              <a:t>”If Content is King, Consistency is Queen”</a:t>
            </a:r>
          </a:p>
          <a:p>
            <a:pPr fontAlgn="base"/>
            <a:endParaRPr lang="en-AU" dirty="0"/>
          </a:p>
          <a:p>
            <a:pPr fontAlgn="base"/>
            <a:r>
              <a:rPr lang="en-AU" b="1" dirty="0"/>
              <a:t>Packaging</a:t>
            </a:r>
          </a:p>
          <a:p>
            <a:pPr fontAlgn="base"/>
            <a:endParaRPr lang="en-AU" dirty="0"/>
          </a:p>
          <a:p>
            <a:pPr fontAlgn="base"/>
            <a:r>
              <a:rPr lang="en-AU" dirty="0"/>
              <a:t>If you have physical product with your business, then you need to ensure that your brand style guide is reflected in your packaging, fonts, colours and imagery across all aspects of your packaging. Think boxes, paper, cards, tissue paper, ribbons and stickers.</a:t>
            </a:r>
          </a:p>
        </p:txBody>
      </p:sp>
    </p:spTree>
    <p:extLst>
      <p:ext uri="{BB962C8B-B14F-4D97-AF65-F5344CB8AC3E}">
        <p14:creationId xmlns:p14="http://schemas.microsoft.com/office/powerpoint/2010/main" val="3174336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11F62D0-4101-AE4E-9DC7-B883E9805B22}"/>
              </a:ext>
            </a:extLst>
          </p:cNvPr>
          <p:cNvSpPr>
            <a:spLocks noGrp="1"/>
          </p:cNvSpPr>
          <p:nvPr>
            <p:ph type="ctrTitle"/>
          </p:nvPr>
        </p:nvSpPr>
        <p:spPr>
          <a:xfrm>
            <a:off x="685800" y="2409772"/>
            <a:ext cx="7772400" cy="805070"/>
          </a:xfrm>
        </p:spPr>
        <p:txBody>
          <a:bodyPr>
            <a:normAutofit/>
          </a:bodyPr>
          <a:lstStyle/>
          <a:p>
            <a:r>
              <a:rPr lang="en-US" sz="5000" dirty="0">
                <a:solidFill>
                  <a:srgbClr val="FFBF00"/>
                </a:solidFill>
                <a:latin typeface="Cera Basic" pitchFamily="2" charset="0"/>
              </a:rPr>
              <a:t>Thank you!</a:t>
            </a:r>
          </a:p>
        </p:txBody>
      </p:sp>
      <p:sp>
        <p:nvSpPr>
          <p:cNvPr id="6" name="Title 11">
            <a:extLst>
              <a:ext uri="{FF2B5EF4-FFF2-40B4-BE49-F238E27FC236}">
                <a16:creationId xmlns:a16="http://schemas.microsoft.com/office/drawing/2014/main" id="{F06296CA-D598-4A25-96FE-2961332499D6}"/>
              </a:ext>
            </a:extLst>
          </p:cNvPr>
          <p:cNvSpPr txBox="1">
            <a:spLocks/>
          </p:cNvSpPr>
          <p:nvPr/>
        </p:nvSpPr>
        <p:spPr>
          <a:xfrm>
            <a:off x="1607622" y="3289986"/>
            <a:ext cx="5928756" cy="805070"/>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dirty="0">
                <a:latin typeface="Cera Basic" pitchFamily="2" charset="0"/>
              </a:rPr>
              <a:t>Feedback at the end </a:t>
            </a:r>
          </a:p>
          <a:p>
            <a:r>
              <a:rPr lang="en-US" sz="1800" dirty="0">
                <a:latin typeface="Cera Basic" pitchFamily="2" charset="0"/>
              </a:rPr>
              <a:t>is appreciated. We’ll have plenty of time for questions, so hold onto them until the end if you can!</a:t>
            </a:r>
          </a:p>
        </p:txBody>
      </p:sp>
    </p:spTree>
    <p:extLst>
      <p:ext uri="{BB962C8B-B14F-4D97-AF65-F5344CB8AC3E}">
        <p14:creationId xmlns:p14="http://schemas.microsoft.com/office/powerpoint/2010/main" val="796741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11F62D0-4101-AE4E-9DC7-B883E9805B22}"/>
              </a:ext>
            </a:extLst>
          </p:cNvPr>
          <p:cNvSpPr>
            <a:spLocks noGrp="1"/>
          </p:cNvSpPr>
          <p:nvPr>
            <p:ph type="ctrTitle"/>
          </p:nvPr>
        </p:nvSpPr>
        <p:spPr>
          <a:xfrm>
            <a:off x="685798" y="315311"/>
            <a:ext cx="7772400" cy="853280"/>
          </a:xfrm>
        </p:spPr>
        <p:txBody>
          <a:bodyPr>
            <a:normAutofit/>
          </a:bodyPr>
          <a:lstStyle/>
          <a:p>
            <a:r>
              <a:rPr lang="en-US" sz="5000" dirty="0">
                <a:latin typeface="Cera Basic" pitchFamily="2" charset="0"/>
              </a:rPr>
              <a:t>How do we create a brand?</a:t>
            </a:r>
          </a:p>
        </p:txBody>
      </p:sp>
      <p:sp>
        <p:nvSpPr>
          <p:cNvPr id="4" name="TextBox 3">
            <a:extLst>
              <a:ext uri="{FF2B5EF4-FFF2-40B4-BE49-F238E27FC236}">
                <a16:creationId xmlns:a16="http://schemas.microsoft.com/office/drawing/2014/main" id="{E80C9FA8-E4AA-5441-B98C-C52083F3CA8D}"/>
              </a:ext>
            </a:extLst>
          </p:cNvPr>
          <p:cNvSpPr txBox="1"/>
          <p:nvPr/>
        </p:nvSpPr>
        <p:spPr>
          <a:xfrm>
            <a:off x="815865" y="1168591"/>
            <a:ext cx="7512266" cy="4801314"/>
          </a:xfrm>
          <a:prstGeom prst="rect">
            <a:avLst/>
          </a:prstGeom>
          <a:noFill/>
        </p:spPr>
        <p:txBody>
          <a:bodyPr wrap="square" rtlCol="0">
            <a:spAutoFit/>
          </a:bodyPr>
          <a:lstStyle/>
          <a:p>
            <a:pPr fontAlgn="base"/>
            <a:r>
              <a:rPr lang="en-AU" b="1" dirty="0"/>
              <a:t>STEP 6 – Now it’s time to put your brand into all that you do.</a:t>
            </a:r>
          </a:p>
          <a:p>
            <a:pPr fontAlgn="base"/>
            <a:endParaRPr lang="en-AU" b="1" dirty="0"/>
          </a:p>
          <a:p>
            <a:pPr algn="ctr" fontAlgn="base"/>
            <a:r>
              <a:rPr lang="en-AU" b="1" dirty="0"/>
              <a:t>”If Content is King, Consistency is Queen”</a:t>
            </a:r>
          </a:p>
          <a:p>
            <a:pPr fontAlgn="base"/>
            <a:endParaRPr lang="en-AU" dirty="0"/>
          </a:p>
          <a:p>
            <a:pPr fontAlgn="base"/>
            <a:r>
              <a:rPr lang="en-AU" b="1" dirty="0"/>
              <a:t>Ads</a:t>
            </a:r>
          </a:p>
          <a:p>
            <a:pPr fontAlgn="base"/>
            <a:endParaRPr lang="en-AU" dirty="0"/>
          </a:p>
          <a:p>
            <a:pPr fontAlgn="base"/>
            <a:r>
              <a:rPr lang="en-AU" dirty="0"/>
              <a:t>Ensure all digital and print advertisements reflect your branding.  Colours, fonts, imagery, tone and voice, logo’s are all consistent and in line with brand.</a:t>
            </a:r>
          </a:p>
          <a:p>
            <a:pPr fontAlgn="base"/>
            <a:endParaRPr lang="en-AU" dirty="0"/>
          </a:p>
          <a:p>
            <a:pPr fontAlgn="base"/>
            <a:r>
              <a:rPr lang="en-AU" b="1" dirty="0"/>
              <a:t>Sales &amp; Customer Service</a:t>
            </a:r>
          </a:p>
          <a:p>
            <a:pPr fontAlgn="base"/>
            <a:endParaRPr lang="en-AU" dirty="0"/>
          </a:p>
          <a:p>
            <a:pPr fontAlgn="base"/>
            <a:r>
              <a:rPr lang="en-AU" dirty="0"/>
              <a:t>Your brand is powerful when all of the people who are part of your business embody and incorporate the brand in all that they do.  It’s how you speak to customers, pack orders, deal with complaints and correspond with customers. Your brand should permeate through every fibre of your business.</a:t>
            </a:r>
          </a:p>
          <a:p>
            <a:pPr fontAlgn="base"/>
            <a:endParaRPr lang="en-AU" dirty="0"/>
          </a:p>
          <a:p>
            <a:pPr fontAlgn="base"/>
            <a:endParaRPr lang="en-AU" dirty="0"/>
          </a:p>
        </p:txBody>
      </p:sp>
    </p:spTree>
    <p:extLst>
      <p:ext uri="{BB962C8B-B14F-4D97-AF65-F5344CB8AC3E}">
        <p14:creationId xmlns:p14="http://schemas.microsoft.com/office/powerpoint/2010/main" val="20413067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11F62D0-4101-AE4E-9DC7-B883E9805B22}"/>
              </a:ext>
            </a:extLst>
          </p:cNvPr>
          <p:cNvSpPr>
            <a:spLocks noGrp="1"/>
          </p:cNvSpPr>
          <p:nvPr>
            <p:ph type="ctrTitle"/>
          </p:nvPr>
        </p:nvSpPr>
        <p:spPr>
          <a:xfrm>
            <a:off x="685797" y="57098"/>
            <a:ext cx="7932685" cy="1435371"/>
          </a:xfrm>
        </p:spPr>
        <p:txBody>
          <a:bodyPr>
            <a:normAutofit/>
          </a:bodyPr>
          <a:lstStyle/>
          <a:p>
            <a:r>
              <a:rPr lang="en-US" sz="5000" dirty="0">
                <a:latin typeface="Cera Basic" pitchFamily="2" charset="0"/>
              </a:rPr>
              <a:t>So, let’s review……</a:t>
            </a:r>
          </a:p>
        </p:txBody>
      </p:sp>
      <p:sp>
        <p:nvSpPr>
          <p:cNvPr id="4" name="TextBox 3">
            <a:extLst>
              <a:ext uri="{FF2B5EF4-FFF2-40B4-BE49-F238E27FC236}">
                <a16:creationId xmlns:a16="http://schemas.microsoft.com/office/drawing/2014/main" id="{E80C9FA8-E4AA-5441-B98C-C52083F3CA8D}"/>
              </a:ext>
            </a:extLst>
          </p:cNvPr>
          <p:cNvSpPr txBox="1"/>
          <p:nvPr/>
        </p:nvSpPr>
        <p:spPr>
          <a:xfrm>
            <a:off x="896006" y="1631046"/>
            <a:ext cx="7512266" cy="4431983"/>
          </a:xfrm>
          <a:prstGeom prst="rect">
            <a:avLst/>
          </a:prstGeom>
          <a:noFill/>
        </p:spPr>
        <p:txBody>
          <a:bodyPr wrap="square" rtlCol="0">
            <a:spAutoFit/>
          </a:bodyPr>
          <a:lstStyle/>
          <a:p>
            <a:pPr fontAlgn="base"/>
            <a:endParaRPr lang="en-AU" b="1" dirty="0"/>
          </a:p>
          <a:p>
            <a:pPr marL="342900" indent="-342900" fontAlgn="base">
              <a:buAutoNum type="arabicPeriod"/>
            </a:pPr>
            <a:r>
              <a:rPr lang="en-AU" sz="2400" dirty="0"/>
              <a:t>Treat your brand as a person</a:t>
            </a:r>
            <a:br>
              <a:rPr lang="en-AU" sz="2400" dirty="0"/>
            </a:br>
            <a:endParaRPr lang="en-AU" sz="2400" dirty="0"/>
          </a:p>
          <a:p>
            <a:pPr marL="342900" indent="-342900" fontAlgn="base">
              <a:buAutoNum type="arabicPeriod"/>
            </a:pPr>
            <a:r>
              <a:rPr lang="en-AU" sz="2400" dirty="0"/>
              <a:t>Consistency is Queen</a:t>
            </a:r>
            <a:br>
              <a:rPr lang="en-AU" sz="2400" dirty="0"/>
            </a:br>
            <a:endParaRPr lang="en-AU" sz="2400" dirty="0"/>
          </a:p>
          <a:p>
            <a:pPr marL="342900" indent="-342900" fontAlgn="base">
              <a:buAutoNum type="arabicPeriod"/>
            </a:pPr>
            <a:r>
              <a:rPr lang="en-AU" sz="2400" dirty="0"/>
              <a:t>Follow your brand strategy</a:t>
            </a:r>
            <a:br>
              <a:rPr lang="en-AU" sz="2400" dirty="0"/>
            </a:br>
            <a:endParaRPr lang="en-AU" sz="2400" dirty="0"/>
          </a:p>
          <a:p>
            <a:pPr marL="342900" indent="-342900" fontAlgn="base">
              <a:buAutoNum type="arabicPeriod"/>
            </a:pPr>
            <a:r>
              <a:rPr lang="en-AU" sz="2400" dirty="0"/>
              <a:t>Let your uniqueness, your point of difference shine through and remember to be honest……..</a:t>
            </a:r>
            <a:br>
              <a:rPr lang="en-AU" sz="2400" dirty="0"/>
            </a:br>
            <a:endParaRPr lang="en-AU" sz="2400" dirty="0"/>
          </a:p>
          <a:p>
            <a:pPr marL="342900" indent="-342900" fontAlgn="base">
              <a:buAutoNum type="arabicPeriod"/>
            </a:pPr>
            <a:r>
              <a:rPr lang="en-AU" sz="2400" dirty="0"/>
              <a:t>Your brand is that </a:t>
            </a:r>
            <a:r>
              <a:rPr lang="en-AU" sz="2400" i="1" dirty="0"/>
              <a:t>intangible feeling </a:t>
            </a:r>
            <a:r>
              <a:rPr lang="en-AU" sz="2400" dirty="0"/>
              <a:t>your customers have when they interact with your business.</a:t>
            </a:r>
          </a:p>
        </p:txBody>
      </p:sp>
    </p:spTree>
    <p:extLst>
      <p:ext uri="{BB962C8B-B14F-4D97-AF65-F5344CB8AC3E}">
        <p14:creationId xmlns:p14="http://schemas.microsoft.com/office/powerpoint/2010/main" val="3941402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11F62D0-4101-AE4E-9DC7-B883E9805B22}"/>
              </a:ext>
            </a:extLst>
          </p:cNvPr>
          <p:cNvSpPr>
            <a:spLocks noGrp="1"/>
          </p:cNvSpPr>
          <p:nvPr>
            <p:ph type="ctrTitle"/>
          </p:nvPr>
        </p:nvSpPr>
        <p:spPr>
          <a:xfrm>
            <a:off x="685797" y="57098"/>
            <a:ext cx="7932685" cy="1435371"/>
          </a:xfrm>
        </p:spPr>
        <p:txBody>
          <a:bodyPr>
            <a:normAutofit/>
          </a:bodyPr>
          <a:lstStyle/>
          <a:p>
            <a:r>
              <a:rPr lang="en-US" sz="5000" dirty="0">
                <a:latin typeface="Cera Basic" pitchFamily="2" charset="0"/>
              </a:rPr>
              <a:t>Brands that get it oh so right!</a:t>
            </a:r>
          </a:p>
        </p:txBody>
      </p:sp>
      <p:sp>
        <p:nvSpPr>
          <p:cNvPr id="3" name="Rectangle 2">
            <a:extLst>
              <a:ext uri="{FF2B5EF4-FFF2-40B4-BE49-F238E27FC236}">
                <a16:creationId xmlns:a16="http://schemas.microsoft.com/office/drawing/2014/main" id="{2D39E313-0529-224E-AD95-30D05CE91A7C}"/>
              </a:ext>
            </a:extLst>
          </p:cNvPr>
          <p:cNvSpPr/>
          <p:nvPr/>
        </p:nvSpPr>
        <p:spPr>
          <a:xfrm>
            <a:off x="854627" y="1783396"/>
            <a:ext cx="7417013" cy="1200329"/>
          </a:xfrm>
          <a:prstGeom prst="rect">
            <a:avLst/>
          </a:prstGeom>
        </p:spPr>
        <p:txBody>
          <a:bodyPr wrap="square">
            <a:spAutoFit/>
          </a:bodyPr>
          <a:lstStyle/>
          <a:p>
            <a:r>
              <a:rPr lang="en-AU" dirty="0">
                <a:solidFill>
                  <a:srgbClr val="0A0A0A"/>
                </a:solidFill>
                <a:latin typeface="EuclidCircularB-Regular"/>
              </a:rPr>
              <a:t>All tell a story of who they are and what they do. You can see the consistency across their different platforms…… </a:t>
            </a:r>
          </a:p>
          <a:p>
            <a:endParaRPr lang="en-AU" b="0" i="0" dirty="0">
              <a:solidFill>
                <a:srgbClr val="0A0A0A"/>
              </a:solidFill>
              <a:effectLst/>
              <a:latin typeface="EuclidCircularB-Regular"/>
            </a:endParaRPr>
          </a:p>
          <a:p>
            <a:r>
              <a:rPr lang="en-AU" b="0" i="0" dirty="0">
                <a:solidFill>
                  <a:srgbClr val="0A0A0A"/>
                </a:solidFill>
                <a:effectLst/>
                <a:latin typeface="EuclidCircularB-Regular"/>
              </a:rPr>
              <a:t>Netball Victoria</a:t>
            </a:r>
          </a:p>
        </p:txBody>
      </p:sp>
      <p:pic>
        <p:nvPicPr>
          <p:cNvPr id="4" name="Picture 3" descr="A screenshot of a social media post&#10;&#10;Description automatically generated">
            <a:extLst>
              <a:ext uri="{FF2B5EF4-FFF2-40B4-BE49-F238E27FC236}">
                <a16:creationId xmlns:a16="http://schemas.microsoft.com/office/drawing/2014/main" id="{0C78281F-CD31-F847-8FFF-B9F7FB2B2A6F}"/>
              </a:ext>
            </a:extLst>
          </p:cNvPr>
          <p:cNvPicPr>
            <a:picLocks noChangeAspect="1"/>
          </p:cNvPicPr>
          <p:nvPr/>
        </p:nvPicPr>
        <p:blipFill>
          <a:blip r:embed="rId3"/>
          <a:stretch>
            <a:fillRect/>
          </a:stretch>
        </p:blipFill>
        <p:spPr>
          <a:xfrm>
            <a:off x="5931027" y="2983725"/>
            <a:ext cx="2687455" cy="2066321"/>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FF9C3635-820C-9148-B6DA-452917D769B9}"/>
              </a:ext>
            </a:extLst>
          </p:cNvPr>
          <p:cNvPicPr>
            <a:picLocks noChangeAspect="1"/>
          </p:cNvPicPr>
          <p:nvPr/>
        </p:nvPicPr>
        <p:blipFill>
          <a:blip r:embed="rId4"/>
          <a:stretch>
            <a:fillRect/>
          </a:stretch>
        </p:blipFill>
        <p:spPr>
          <a:xfrm>
            <a:off x="691395" y="2990387"/>
            <a:ext cx="2521579" cy="1767778"/>
          </a:xfrm>
          <a:prstGeom prst="rect">
            <a:avLst/>
          </a:prstGeom>
        </p:spPr>
      </p:pic>
      <p:pic>
        <p:nvPicPr>
          <p:cNvPr id="10" name="Picture 9" descr="A screenshot of a social media post&#10;&#10;Description automatically generated">
            <a:extLst>
              <a:ext uri="{FF2B5EF4-FFF2-40B4-BE49-F238E27FC236}">
                <a16:creationId xmlns:a16="http://schemas.microsoft.com/office/drawing/2014/main" id="{CC3D9249-B19B-224F-BBCC-7802414BFC4E}"/>
              </a:ext>
            </a:extLst>
          </p:cNvPr>
          <p:cNvPicPr>
            <a:picLocks noChangeAspect="1"/>
          </p:cNvPicPr>
          <p:nvPr/>
        </p:nvPicPr>
        <p:blipFill>
          <a:blip r:embed="rId5"/>
          <a:stretch>
            <a:fillRect/>
          </a:stretch>
        </p:blipFill>
        <p:spPr>
          <a:xfrm>
            <a:off x="3311211" y="4149987"/>
            <a:ext cx="2521578" cy="2211623"/>
          </a:xfrm>
          <a:prstGeom prst="rect">
            <a:avLst/>
          </a:prstGeom>
        </p:spPr>
      </p:pic>
    </p:spTree>
    <p:extLst>
      <p:ext uri="{BB962C8B-B14F-4D97-AF65-F5344CB8AC3E}">
        <p14:creationId xmlns:p14="http://schemas.microsoft.com/office/powerpoint/2010/main" val="3934801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11F62D0-4101-AE4E-9DC7-B883E9805B22}"/>
              </a:ext>
            </a:extLst>
          </p:cNvPr>
          <p:cNvSpPr>
            <a:spLocks noGrp="1"/>
          </p:cNvSpPr>
          <p:nvPr>
            <p:ph type="ctrTitle"/>
          </p:nvPr>
        </p:nvSpPr>
        <p:spPr>
          <a:xfrm>
            <a:off x="685797" y="57098"/>
            <a:ext cx="7932685" cy="1435371"/>
          </a:xfrm>
        </p:spPr>
        <p:txBody>
          <a:bodyPr>
            <a:normAutofit/>
          </a:bodyPr>
          <a:lstStyle/>
          <a:p>
            <a:r>
              <a:rPr lang="en-US" sz="5000" dirty="0">
                <a:latin typeface="Cera Basic" pitchFamily="2" charset="0"/>
              </a:rPr>
              <a:t>Brands that get it oh so right!</a:t>
            </a:r>
          </a:p>
        </p:txBody>
      </p:sp>
      <p:sp>
        <p:nvSpPr>
          <p:cNvPr id="3" name="Rectangle 2">
            <a:extLst>
              <a:ext uri="{FF2B5EF4-FFF2-40B4-BE49-F238E27FC236}">
                <a16:creationId xmlns:a16="http://schemas.microsoft.com/office/drawing/2014/main" id="{2D39E313-0529-224E-AD95-30D05CE91A7C}"/>
              </a:ext>
            </a:extLst>
          </p:cNvPr>
          <p:cNvSpPr/>
          <p:nvPr/>
        </p:nvSpPr>
        <p:spPr>
          <a:xfrm>
            <a:off x="875399" y="1372546"/>
            <a:ext cx="7417013" cy="369332"/>
          </a:xfrm>
          <a:prstGeom prst="rect">
            <a:avLst/>
          </a:prstGeom>
        </p:spPr>
        <p:txBody>
          <a:bodyPr wrap="square">
            <a:spAutoFit/>
          </a:bodyPr>
          <a:lstStyle/>
          <a:p>
            <a:r>
              <a:rPr lang="en-AU" dirty="0">
                <a:solidFill>
                  <a:srgbClr val="0A0A0A"/>
                </a:solidFill>
                <a:latin typeface="EuclidCircularB-Regular"/>
              </a:rPr>
              <a:t>Spell, Byron Bay</a:t>
            </a:r>
          </a:p>
        </p:txBody>
      </p:sp>
      <p:pic>
        <p:nvPicPr>
          <p:cNvPr id="4" name="Picture 3" descr="A screenshot of a cell phone&#10;&#10;Description automatically generated">
            <a:extLst>
              <a:ext uri="{FF2B5EF4-FFF2-40B4-BE49-F238E27FC236}">
                <a16:creationId xmlns:a16="http://schemas.microsoft.com/office/drawing/2014/main" id="{68AE4205-C1DD-3647-9A11-84AB5D3DF3F7}"/>
              </a:ext>
            </a:extLst>
          </p:cNvPr>
          <p:cNvPicPr>
            <a:picLocks noChangeAspect="1"/>
          </p:cNvPicPr>
          <p:nvPr/>
        </p:nvPicPr>
        <p:blipFill>
          <a:blip r:embed="rId3"/>
          <a:stretch>
            <a:fillRect/>
          </a:stretch>
        </p:blipFill>
        <p:spPr>
          <a:xfrm>
            <a:off x="1061545" y="1741879"/>
            <a:ext cx="3264524" cy="2699510"/>
          </a:xfrm>
          <a:prstGeom prst="rect">
            <a:avLst/>
          </a:prstGeom>
        </p:spPr>
      </p:pic>
      <p:pic>
        <p:nvPicPr>
          <p:cNvPr id="7" name="Picture 6" descr="A screenshot of a social media post&#10;&#10;Description automatically generated">
            <a:extLst>
              <a:ext uri="{FF2B5EF4-FFF2-40B4-BE49-F238E27FC236}">
                <a16:creationId xmlns:a16="http://schemas.microsoft.com/office/drawing/2014/main" id="{986263F3-A4F8-6E4E-81BC-2CE694016CCF}"/>
              </a:ext>
            </a:extLst>
          </p:cNvPr>
          <p:cNvPicPr>
            <a:picLocks noChangeAspect="1"/>
          </p:cNvPicPr>
          <p:nvPr/>
        </p:nvPicPr>
        <p:blipFill>
          <a:blip r:embed="rId4"/>
          <a:stretch>
            <a:fillRect/>
          </a:stretch>
        </p:blipFill>
        <p:spPr>
          <a:xfrm>
            <a:off x="4652139" y="1968062"/>
            <a:ext cx="3741937" cy="1992367"/>
          </a:xfrm>
          <a:prstGeom prst="rect">
            <a:avLst/>
          </a:prstGeom>
        </p:spPr>
      </p:pic>
      <p:pic>
        <p:nvPicPr>
          <p:cNvPr id="10" name="Picture 9" descr="A screenshot of a social media post&#10;&#10;Description automatically generated">
            <a:extLst>
              <a:ext uri="{FF2B5EF4-FFF2-40B4-BE49-F238E27FC236}">
                <a16:creationId xmlns:a16="http://schemas.microsoft.com/office/drawing/2014/main" id="{7F4E57BD-EE25-3B40-9061-B811306C8CFC}"/>
              </a:ext>
            </a:extLst>
          </p:cNvPr>
          <p:cNvPicPr>
            <a:picLocks noChangeAspect="1"/>
          </p:cNvPicPr>
          <p:nvPr/>
        </p:nvPicPr>
        <p:blipFill>
          <a:blip r:embed="rId5"/>
          <a:stretch>
            <a:fillRect/>
          </a:stretch>
        </p:blipFill>
        <p:spPr>
          <a:xfrm>
            <a:off x="1181261" y="4667573"/>
            <a:ext cx="6941756" cy="1408683"/>
          </a:xfrm>
          <a:prstGeom prst="rect">
            <a:avLst/>
          </a:prstGeom>
        </p:spPr>
      </p:pic>
    </p:spTree>
    <p:extLst>
      <p:ext uri="{BB962C8B-B14F-4D97-AF65-F5344CB8AC3E}">
        <p14:creationId xmlns:p14="http://schemas.microsoft.com/office/powerpoint/2010/main" val="29636197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11F62D0-4101-AE4E-9DC7-B883E9805B22}"/>
              </a:ext>
            </a:extLst>
          </p:cNvPr>
          <p:cNvSpPr>
            <a:spLocks noGrp="1"/>
          </p:cNvSpPr>
          <p:nvPr>
            <p:ph type="ctrTitle"/>
          </p:nvPr>
        </p:nvSpPr>
        <p:spPr>
          <a:xfrm>
            <a:off x="685797" y="57098"/>
            <a:ext cx="7932685" cy="1435371"/>
          </a:xfrm>
        </p:spPr>
        <p:txBody>
          <a:bodyPr>
            <a:normAutofit/>
          </a:bodyPr>
          <a:lstStyle/>
          <a:p>
            <a:r>
              <a:rPr lang="en-US" sz="5000" dirty="0">
                <a:latin typeface="Cera Basic" pitchFamily="2" charset="0"/>
              </a:rPr>
              <a:t>Brands that get it oh so right!</a:t>
            </a:r>
          </a:p>
        </p:txBody>
      </p:sp>
      <p:sp>
        <p:nvSpPr>
          <p:cNvPr id="3" name="Rectangle 2">
            <a:extLst>
              <a:ext uri="{FF2B5EF4-FFF2-40B4-BE49-F238E27FC236}">
                <a16:creationId xmlns:a16="http://schemas.microsoft.com/office/drawing/2014/main" id="{2D39E313-0529-224E-AD95-30D05CE91A7C}"/>
              </a:ext>
            </a:extLst>
          </p:cNvPr>
          <p:cNvSpPr/>
          <p:nvPr/>
        </p:nvSpPr>
        <p:spPr>
          <a:xfrm>
            <a:off x="875399" y="1372546"/>
            <a:ext cx="7417013" cy="369332"/>
          </a:xfrm>
          <a:prstGeom prst="rect">
            <a:avLst/>
          </a:prstGeom>
        </p:spPr>
        <p:txBody>
          <a:bodyPr wrap="square">
            <a:spAutoFit/>
          </a:bodyPr>
          <a:lstStyle/>
          <a:p>
            <a:r>
              <a:rPr lang="en-AU" dirty="0">
                <a:solidFill>
                  <a:srgbClr val="0A0A0A"/>
                </a:solidFill>
                <a:latin typeface="EuclidCircularB-Regular"/>
              </a:rPr>
              <a:t>Go-To </a:t>
            </a:r>
            <a:r>
              <a:rPr lang="en-AU" dirty="0" err="1">
                <a:solidFill>
                  <a:srgbClr val="0A0A0A"/>
                </a:solidFill>
                <a:latin typeface="EuclidCircularB-Regular"/>
              </a:rPr>
              <a:t>SkinCare</a:t>
            </a:r>
            <a:endParaRPr lang="en-AU" dirty="0">
              <a:solidFill>
                <a:srgbClr val="0A0A0A"/>
              </a:solidFill>
              <a:latin typeface="EuclidCircularB-Regular"/>
            </a:endParaRPr>
          </a:p>
        </p:txBody>
      </p:sp>
      <p:pic>
        <p:nvPicPr>
          <p:cNvPr id="6" name="Picture 5" descr="A screenshot of a cell phone&#10;&#10;Description automatically generated">
            <a:extLst>
              <a:ext uri="{FF2B5EF4-FFF2-40B4-BE49-F238E27FC236}">
                <a16:creationId xmlns:a16="http://schemas.microsoft.com/office/drawing/2014/main" id="{E9051B6E-D560-3742-88D3-B9C058E8C938}"/>
              </a:ext>
            </a:extLst>
          </p:cNvPr>
          <p:cNvPicPr>
            <a:picLocks noChangeAspect="1"/>
          </p:cNvPicPr>
          <p:nvPr/>
        </p:nvPicPr>
        <p:blipFill>
          <a:blip r:embed="rId3"/>
          <a:stretch>
            <a:fillRect/>
          </a:stretch>
        </p:blipFill>
        <p:spPr>
          <a:xfrm>
            <a:off x="685797" y="1836500"/>
            <a:ext cx="4030588" cy="1942834"/>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74C68A58-F035-DD44-95B8-00403E8E0281}"/>
              </a:ext>
            </a:extLst>
          </p:cNvPr>
          <p:cNvPicPr>
            <a:picLocks noChangeAspect="1"/>
          </p:cNvPicPr>
          <p:nvPr/>
        </p:nvPicPr>
        <p:blipFill>
          <a:blip r:embed="rId4"/>
          <a:stretch>
            <a:fillRect/>
          </a:stretch>
        </p:blipFill>
        <p:spPr>
          <a:xfrm>
            <a:off x="5096203" y="1741878"/>
            <a:ext cx="3522279" cy="2510932"/>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1B45E2E0-E1CC-A84C-88E0-C3D934459F3A}"/>
              </a:ext>
            </a:extLst>
          </p:cNvPr>
          <p:cNvPicPr>
            <a:picLocks noChangeAspect="1"/>
          </p:cNvPicPr>
          <p:nvPr/>
        </p:nvPicPr>
        <p:blipFill>
          <a:blip r:embed="rId5"/>
          <a:stretch>
            <a:fillRect/>
          </a:stretch>
        </p:blipFill>
        <p:spPr>
          <a:xfrm>
            <a:off x="4372303" y="5031682"/>
            <a:ext cx="4246179" cy="907544"/>
          </a:xfrm>
          <a:prstGeom prst="rect">
            <a:avLst/>
          </a:prstGeom>
        </p:spPr>
      </p:pic>
      <p:pic>
        <p:nvPicPr>
          <p:cNvPr id="15" name="Picture 14" descr="A screenshot of a cell phone&#10;&#10;Description automatically generated">
            <a:extLst>
              <a:ext uri="{FF2B5EF4-FFF2-40B4-BE49-F238E27FC236}">
                <a16:creationId xmlns:a16="http://schemas.microsoft.com/office/drawing/2014/main" id="{C77640C2-64C5-3E45-BBF0-5A92153A7CF6}"/>
              </a:ext>
            </a:extLst>
          </p:cNvPr>
          <p:cNvPicPr>
            <a:picLocks noChangeAspect="1"/>
          </p:cNvPicPr>
          <p:nvPr/>
        </p:nvPicPr>
        <p:blipFill>
          <a:blip r:embed="rId6"/>
          <a:stretch>
            <a:fillRect/>
          </a:stretch>
        </p:blipFill>
        <p:spPr>
          <a:xfrm>
            <a:off x="1115077" y="3958263"/>
            <a:ext cx="3172027" cy="2400747"/>
          </a:xfrm>
          <a:prstGeom prst="rect">
            <a:avLst/>
          </a:prstGeom>
        </p:spPr>
      </p:pic>
    </p:spTree>
    <p:extLst>
      <p:ext uri="{BB962C8B-B14F-4D97-AF65-F5344CB8AC3E}">
        <p14:creationId xmlns:p14="http://schemas.microsoft.com/office/powerpoint/2010/main" val="20449770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11F62D0-4101-AE4E-9DC7-B883E9805B22}"/>
              </a:ext>
            </a:extLst>
          </p:cNvPr>
          <p:cNvSpPr>
            <a:spLocks noGrp="1"/>
          </p:cNvSpPr>
          <p:nvPr>
            <p:ph type="ctrTitle"/>
          </p:nvPr>
        </p:nvSpPr>
        <p:spPr>
          <a:xfrm>
            <a:off x="685797" y="63036"/>
            <a:ext cx="7932685" cy="1435371"/>
          </a:xfrm>
        </p:spPr>
        <p:txBody>
          <a:bodyPr>
            <a:normAutofit/>
          </a:bodyPr>
          <a:lstStyle/>
          <a:p>
            <a:r>
              <a:rPr lang="en-US" sz="5000" dirty="0">
                <a:latin typeface="Cera Basic" pitchFamily="2" charset="0"/>
              </a:rPr>
              <a:t>Brands that get it oh so right!</a:t>
            </a:r>
          </a:p>
        </p:txBody>
      </p:sp>
      <p:pic>
        <p:nvPicPr>
          <p:cNvPr id="9" name="Picture 8" descr="A picture containing photo, person&#10;&#10;Description automatically generated">
            <a:extLst>
              <a:ext uri="{FF2B5EF4-FFF2-40B4-BE49-F238E27FC236}">
                <a16:creationId xmlns:a16="http://schemas.microsoft.com/office/drawing/2014/main" id="{DD507BFB-7BFF-8444-A06E-F88E1039ED5E}"/>
              </a:ext>
            </a:extLst>
          </p:cNvPr>
          <p:cNvPicPr>
            <a:picLocks noChangeAspect="1"/>
          </p:cNvPicPr>
          <p:nvPr/>
        </p:nvPicPr>
        <p:blipFill>
          <a:blip r:embed="rId3"/>
          <a:stretch>
            <a:fillRect/>
          </a:stretch>
        </p:blipFill>
        <p:spPr>
          <a:xfrm>
            <a:off x="685797" y="2090748"/>
            <a:ext cx="3530798" cy="1655917"/>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41AA5194-FF52-9746-8CF7-83CC3348820C}"/>
              </a:ext>
            </a:extLst>
          </p:cNvPr>
          <p:cNvPicPr>
            <a:picLocks noChangeAspect="1"/>
          </p:cNvPicPr>
          <p:nvPr/>
        </p:nvPicPr>
        <p:blipFill>
          <a:blip r:embed="rId4"/>
          <a:stretch>
            <a:fillRect/>
          </a:stretch>
        </p:blipFill>
        <p:spPr>
          <a:xfrm>
            <a:off x="685797" y="4107118"/>
            <a:ext cx="2620219" cy="1855423"/>
          </a:xfrm>
          <a:prstGeom prst="rect">
            <a:avLst/>
          </a:prstGeom>
        </p:spPr>
      </p:pic>
      <p:pic>
        <p:nvPicPr>
          <p:cNvPr id="15" name="Picture 14" descr="A screenshot of a cell phone&#10;&#10;Description automatically generated">
            <a:extLst>
              <a:ext uri="{FF2B5EF4-FFF2-40B4-BE49-F238E27FC236}">
                <a16:creationId xmlns:a16="http://schemas.microsoft.com/office/drawing/2014/main" id="{23DAF2CB-CA61-134D-BEA5-3746076D6522}"/>
              </a:ext>
            </a:extLst>
          </p:cNvPr>
          <p:cNvPicPr>
            <a:picLocks noChangeAspect="1"/>
          </p:cNvPicPr>
          <p:nvPr/>
        </p:nvPicPr>
        <p:blipFill>
          <a:blip r:embed="rId5"/>
          <a:stretch>
            <a:fillRect/>
          </a:stretch>
        </p:blipFill>
        <p:spPr>
          <a:xfrm>
            <a:off x="4386085" y="4107118"/>
            <a:ext cx="2620219" cy="2194673"/>
          </a:xfrm>
          <a:prstGeom prst="rect">
            <a:avLst/>
          </a:prstGeom>
        </p:spPr>
      </p:pic>
      <p:pic>
        <p:nvPicPr>
          <p:cNvPr id="17" name="Picture 16" descr="A picture containing outdoor, grass, standing, flower&#10;&#10;Description automatically generated">
            <a:extLst>
              <a:ext uri="{FF2B5EF4-FFF2-40B4-BE49-F238E27FC236}">
                <a16:creationId xmlns:a16="http://schemas.microsoft.com/office/drawing/2014/main" id="{782D7DBF-99C3-404A-9DCE-177FF120BA09}"/>
              </a:ext>
            </a:extLst>
          </p:cNvPr>
          <p:cNvPicPr>
            <a:picLocks noChangeAspect="1"/>
          </p:cNvPicPr>
          <p:nvPr/>
        </p:nvPicPr>
        <p:blipFill>
          <a:blip r:embed="rId6"/>
          <a:stretch>
            <a:fillRect/>
          </a:stretch>
        </p:blipFill>
        <p:spPr>
          <a:xfrm>
            <a:off x="4386085" y="1832505"/>
            <a:ext cx="4572000" cy="2097685"/>
          </a:xfrm>
          <a:prstGeom prst="rect">
            <a:avLst/>
          </a:prstGeom>
        </p:spPr>
      </p:pic>
      <p:sp>
        <p:nvSpPr>
          <p:cNvPr id="18" name="Rectangle 17">
            <a:extLst>
              <a:ext uri="{FF2B5EF4-FFF2-40B4-BE49-F238E27FC236}">
                <a16:creationId xmlns:a16="http://schemas.microsoft.com/office/drawing/2014/main" id="{CF1F1CA2-7E27-6748-81E6-C2A50335150F}"/>
              </a:ext>
            </a:extLst>
          </p:cNvPr>
          <p:cNvSpPr/>
          <p:nvPr/>
        </p:nvSpPr>
        <p:spPr>
          <a:xfrm>
            <a:off x="998796" y="1425245"/>
            <a:ext cx="1106137" cy="369332"/>
          </a:xfrm>
          <a:prstGeom prst="rect">
            <a:avLst/>
          </a:prstGeom>
        </p:spPr>
        <p:txBody>
          <a:bodyPr wrap="none">
            <a:spAutoFit/>
          </a:bodyPr>
          <a:lstStyle/>
          <a:p>
            <a:r>
              <a:rPr lang="en-AU" dirty="0">
                <a:solidFill>
                  <a:srgbClr val="0A0A0A"/>
                </a:solidFill>
                <a:latin typeface="EuclidCircularB-Regular"/>
              </a:rPr>
              <a:t>Patagonia</a:t>
            </a:r>
          </a:p>
        </p:txBody>
      </p:sp>
    </p:spTree>
    <p:extLst>
      <p:ext uri="{BB962C8B-B14F-4D97-AF65-F5344CB8AC3E}">
        <p14:creationId xmlns:p14="http://schemas.microsoft.com/office/powerpoint/2010/main" val="448005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11F62D0-4101-AE4E-9DC7-B883E9805B22}"/>
              </a:ext>
            </a:extLst>
          </p:cNvPr>
          <p:cNvSpPr>
            <a:spLocks noGrp="1"/>
          </p:cNvSpPr>
          <p:nvPr>
            <p:ph type="ctrTitle"/>
          </p:nvPr>
        </p:nvSpPr>
        <p:spPr>
          <a:xfrm>
            <a:off x="685797" y="63036"/>
            <a:ext cx="7932685" cy="1435371"/>
          </a:xfrm>
        </p:spPr>
        <p:txBody>
          <a:bodyPr>
            <a:normAutofit/>
          </a:bodyPr>
          <a:lstStyle/>
          <a:p>
            <a:r>
              <a:rPr lang="en-US" sz="5000" dirty="0">
                <a:latin typeface="Cera Basic" pitchFamily="2" charset="0"/>
              </a:rPr>
              <a:t>Missing the mark.</a:t>
            </a:r>
          </a:p>
        </p:txBody>
      </p:sp>
      <p:sp>
        <p:nvSpPr>
          <p:cNvPr id="18" name="Rectangle 17">
            <a:extLst>
              <a:ext uri="{FF2B5EF4-FFF2-40B4-BE49-F238E27FC236}">
                <a16:creationId xmlns:a16="http://schemas.microsoft.com/office/drawing/2014/main" id="{CF1F1CA2-7E27-6748-81E6-C2A50335150F}"/>
              </a:ext>
            </a:extLst>
          </p:cNvPr>
          <p:cNvSpPr/>
          <p:nvPr/>
        </p:nvSpPr>
        <p:spPr>
          <a:xfrm>
            <a:off x="998796" y="1425245"/>
            <a:ext cx="1698863" cy="369332"/>
          </a:xfrm>
          <a:prstGeom prst="rect">
            <a:avLst/>
          </a:prstGeom>
        </p:spPr>
        <p:txBody>
          <a:bodyPr wrap="none">
            <a:spAutoFit/>
          </a:bodyPr>
          <a:lstStyle/>
          <a:p>
            <a:r>
              <a:rPr lang="en-AU" dirty="0">
                <a:solidFill>
                  <a:srgbClr val="0A0A0A"/>
                </a:solidFill>
                <a:latin typeface="EuclidCircularB-Regular"/>
              </a:rPr>
              <a:t>The Chip Doctor</a:t>
            </a:r>
          </a:p>
        </p:txBody>
      </p:sp>
      <p:pic>
        <p:nvPicPr>
          <p:cNvPr id="3" name="Picture 2" descr="A screenshot of a social media post&#10;&#10;Description automatically generated">
            <a:extLst>
              <a:ext uri="{FF2B5EF4-FFF2-40B4-BE49-F238E27FC236}">
                <a16:creationId xmlns:a16="http://schemas.microsoft.com/office/drawing/2014/main" id="{135240AB-9D4C-9D41-A388-CD378B323C3D}"/>
              </a:ext>
            </a:extLst>
          </p:cNvPr>
          <p:cNvPicPr>
            <a:picLocks noChangeAspect="1"/>
          </p:cNvPicPr>
          <p:nvPr/>
        </p:nvPicPr>
        <p:blipFill>
          <a:blip r:embed="rId3"/>
          <a:stretch>
            <a:fillRect/>
          </a:stretch>
        </p:blipFill>
        <p:spPr>
          <a:xfrm>
            <a:off x="998796" y="2083647"/>
            <a:ext cx="3433028" cy="1727807"/>
          </a:xfrm>
          <a:prstGeom prst="rect">
            <a:avLst/>
          </a:prstGeom>
        </p:spPr>
      </p:pic>
      <p:pic>
        <p:nvPicPr>
          <p:cNvPr id="5" name="Picture 4" descr="A picture containing indoor, monitor, screen, sitting&#10;&#10;Description automatically generated">
            <a:extLst>
              <a:ext uri="{FF2B5EF4-FFF2-40B4-BE49-F238E27FC236}">
                <a16:creationId xmlns:a16="http://schemas.microsoft.com/office/drawing/2014/main" id="{0B993ADE-D5F1-854D-83EF-95322E4586FC}"/>
              </a:ext>
            </a:extLst>
          </p:cNvPr>
          <p:cNvPicPr>
            <a:picLocks noChangeAspect="1"/>
          </p:cNvPicPr>
          <p:nvPr/>
        </p:nvPicPr>
        <p:blipFill>
          <a:blip r:embed="rId4"/>
          <a:stretch>
            <a:fillRect/>
          </a:stretch>
        </p:blipFill>
        <p:spPr>
          <a:xfrm>
            <a:off x="4572000" y="4279745"/>
            <a:ext cx="3754858" cy="1627761"/>
          </a:xfrm>
          <a:prstGeom prst="rect">
            <a:avLst/>
          </a:prstGeom>
        </p:spPr>
      </p:pic>
      <p:sp>
        <p:nvSpPr>
          <p:cNvPr id="6" name="TextBox 5">
            <a:extLst>
              <a:ext uri="{FF2B5EF4-FFF2-40B4-BE49-F238E27FC236}">
                <a16:creationId xmlns:a16="http://schemas.microsoft.com/office/drawing/2014/main" id="{92968FD7-C069-0841-AF93-CBFE8E287035}"/>
              </a:ext>
            </a:extLst>
          </p:cNvPr>
          <p:cNvSpPr txBox="1"/>
          <p:nvPr/>
        </p:nvSpPr>
        <p:spPr>
          <a:xfrm>
            <a:off x="4963886" y="2286000"/>
            <a:ext cx="3087584" cy="646331"/>
          </a:xfrm>
          <a:prstGeom prst="rect">
            <a:avLst/>
          </a:prstGeom>
          <a:noFill/>
        </p:spPr>
        <p:txBody>
          <a:bodyPr wrap="square" rtlCol="0">
            <a:spAutoFit/>
          </a:bodyPr>
          <a:lstStyle/>
          <a:p>
            <a:r>
              <a:rPr lang="en-US" dirty="0"/>
              <a:t>FB is clean logo is great – messaging concise. </a:t>
            </a:r>
          </a:p>
        </p:txBody>
      </p:sp>
      <p:cxnSp>
        <p:nvCxnSpPr>
          <p:cNvPr id="8" name="Straight Arrow Connector 7">
            <a:extLst>
              <a:ext uri="{FF2B5EF4-FFF2-40B4-BE49-F238E27FC236}">
                <a16:creationId xmlns:a16="http://schemas.microsoft.com/office/drawing/2014/main" id="{AB9D66AD-898D-204A-BEAF-C697CBF65585}"/>
              </a:ext>
            </a:extLst>
          </p:cNvPr>
          <p:cNvCxnSpPr>
            <a:endCxn id="3" idx="3"/>
          </p:cNvCxnSpPr>
          <p:nvPr/>
        </p:nvCxnSpPr>
        <p:spPr>
          <a:xfrm flipH="1">
            <a:off x="4431824" y="2517569"/>
            <a:ext cx="448934" cy="4299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7DE0A13-C49A-A545-8670-E039655B1F21}"/>
              </a:ext>
            </a:extLst>
          </p:cNvPr>
          <p:cNvSpPr txBox="1"/>
          <p:nvPr/>
        </p:nvSpPr>
        <p:spPr>
          <a:xfrm>
            <a:off x="1050966" y="4430178"/>
            <a:ext cx="2951017" cy="1200329"/>
          </a:xfrm>
          <a:prstGeom prst="rect">
            <a:avLst/>
          </a:prstGeom>
          <a:noFill/>
        </p:spPr>
        <p:txBody>
          <a:bodyPr wrap="square" rtlCol="0">
            <a:spAutoFit/>
          </a:bodyPr>
          <a:lstStyle/>
          <a:p>
            <a:r>
              <a:rPr lang="en-US" dirty="0"/>
              <a:t>Logo is consistent, fonts all vary, </a:t>
            </a:r>
            <a:r>
              <a:rPr lang="en-US" dirty="0" err="1"/>
              <a:t>colours</a:t>
            </a:r>
            <a:r>
              <a:rPr lang="en-US" dirty="0"/>
              <a:t> are inconsistent.  Creates confusion and reduces trust.</a:t>
            </a:r>
          </a:p>
        </p:txBody>
      </p:sp>
      <p:cxnSp>
        <p:nvCxnSpPr>
          <p:cNvPr id="16" name="Straight Arrow Connector 15">
            <a:extLst>
              <a:ext uri="{FF2B5EF4-FFF2-40B4-BE49-F238E27FC236}">
                <a16:creationId xmlns:a16="http://schemas.microsoft.com/office/drawing/2014/main" id="{4428C2CF-A4CF-0944-9082-8E6ED751DA8F}"/>
              </a:ext>
            </a:extLst>
          </p:cNvPr>
          <p:cNvCxnSpPr>
            <a:cxnSpLocks/>
          </p:cNvCxnSpPr>
          <p:nvPr/>
        </p:nvCxnSpPr>
        <p:spPr>
          <a:xfrm>
            <a:off x="4062524" y="4950032"/>
            <a:ext cx="438224" cy="352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13716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6DEDC"/>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11F62D0-4101-AE4E-9DC7-B883E9805B22}"/>
              </a:ext>
            </a:extLst>
          </p:cNvPr>
          <p:cNvSpPr>
            <a:spLocks noGrp="1"/>
          </p:cNvSpPr>
          <p:nvPr>
            <p:ph type="ctrTitle"/>
          </p:nvPr>
        </p:nvSpPr>
        <p:spPr>
          <a:xfrm>
            <a:off x="685797" y="63036"/>
            <a:ext cx="7932685" cy="1435371"/>
          </a:xfrm>
        </p:spPr>
        <p:txBody>
          <a:bodyPr>
            <a:normAutofit/>
          </a:bodyPr>
          <a:lstStyle/>
          <a:p>
            <a:r>
              <a:rPr lang="en-US" sz="5000">
                <a:latin typeface="Cera Basic" pitchFamily="2" charset="0"/>
              </a:rPr>
              <a:t>Question time!</a:t>
            </a:r>
            <a:endParaRPr lang="en-US" sz="5000" dirty="0">
              <a:latin typeface="Cera Basic" pitchFamily="2" charset="0"/>
            </a:endParaRPr>
          </a:p>
        </p:txBody>
      </p:sp>
      <p:pic>
        <p:nvPicPr>
          <p:cNvPr id="3" name="Graphic 2" descr="Question mark">
            <a:extLst>
              <a:ext uri="{FF2B5EF4-FFF2-40B4-BE49-F238E27FC236}">
                <a16:creationId xmlns:a16="http://schemas.microsoft.com/office/drawing/2014/main" id="{FC54DBA1-394D-B741-9889-7E765C0C2FB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85262" y="1498407"/>
            <a:ext cx="4262033" cy="4262033"/>
          </a:xfrm>
          <a:prstGeom prst="rect">
            <a:avLst/>
          </a:prstGeom>
        </p:spPr>
      </p:pic>
    </p:spTree>
    <p:extLst>
      <p:ext uri="{BB962C8B-B14F-4D97-AF65-F5344CB8AC3E}">
        <p14:creationId xmlns:p14="http://schemas.microsoft.com/office/powerpoint/2010/main" val="1710728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4F3CEE6-1C2A-BD4D-9872-680DE0B740B1}"/>
              </a:ext>
            </a:extLst>
          </p:cNvPr>
          <p:cNvSpPr txBox="1"/>
          <p:nvPr/>
        </p:nvSpPr>
        <p:spPr>
          <a:xfrm>
            <a:off x="1790055" y="5446686"/>
            <a:ext cx="6183824" cy="646331"/>
          </a:xfrm>
          <a:prstGeom prst="rect">
            <a:avLst/>
          </a:prstGeom>
          <a:noFill/>
        </p:spPr>
        <p:txBody>
          <a:bodyPr wrap="square" rtlCol="0">
            <a:spAutoFit/>
          </a:bodyPr>
          <a:lstStyle/>
          <a:p>
            <a:r>
              <a:rPr lang="en-AU" dirty="0">
                <a:hlinkClick r:id="rId3"/>
              </a:rPr>
              <a:t>https://www.surveygizmo.com/s3/5767030/Geelong-Small-Business-Festival-2020-attendee-feedback-form-copy</a:t>
            </a:r>
            <a:r>
              <a:rPr lang="en-AU" dirty="0"/>
              <a:t> </a:t>
            </a:r>
            <a:endParaRPr lang="en-US" dirty="0"/>
          </a:p>
        </p:txBody>
      </p:sp>
      <p:pic>
        <p:nvPicPr>
          <p:cNvPr id="3" name="Picture 2" descr="A screenshot of a cell phone&#10;&#10;Description automatically generated">
            <a:extLst>
              <a:ext uri="{FF2B5EF4-FFF2-40B4-BE49-F238E27FC236}">
                <a16:creationId xmlns:a16="http://schemas.microsoft.com/office/drawing/2014/main" id="{5F716FD3-4ECA-9F47-A591-B10F697144EC}"/>
              </a:ext>
            </a:extLst>
          </p:cNvPr>
          <p:cNvPicPr>
            <a:picLocks noChangeAspect="1"/>
          </p:cNvPicPr>
          <p:nvPr/>
        </p:nvPicPr>
        <p:blipFill>
          <a:blip r:embed="rId4"/>
          <a:stretch>
            <a:fillRect/>
          </a:stretch>
        </p:blipFill>
        <p:spPr>
          <a:xfrm>
            <a:off x="2125014" y="379927"/>
            <a:ext cx="4893972" cy="4893972"/>
          </a:xfrm>
          <a:prstGeom prst="rect">
            <a:avLst/>
          </a:prstGeom>
        </p:spPr>
      </p:pic>
    </p:spTree>
    <p:extLst>
      <p:ext uri="{BB962C8B-B14F-4D97-AF65-F5344CB8AC3E}">
        <p14:creationId xmlns:p14="http://schemas.microsoft.com/office/powerpoint/2010/main" val="1390368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11F62D0-4101-AE4E-9DC7-B883E9805B22}"/>
              </a:ext>
            </a:extLst>
          </p:cNvPr>
          <p:cNvSpPr>
            <a:spLocks noGrp="1"/>
          </p:cNvSpPr>
          <p:nvPr>
            <p:ph type="ctrTitle"/>
          </p:nvPr>
        </p:nvSpPr>
        <p:spPr>
          <a:xfrm>
            <a:off x="685800" y="562833"/>
            <a:ext cx="7772400" cy="805070"/>
          </a:xfrm>
        </p:spPr>
        <p:txBody>
          <a:bodyPr>
            <a:normAutofit/>
          </a:bodyPr>
          <a:lstStyle/>
          <a:p>
            <a:r>
              <a:rPr lang="en-US" sz="5000" dirty="0">
                <a:latin typeface="Cera Basic" pitchFamily="2" charset="0"/>
              </a:rPr>
              <a:t>My Name is Angela Ward</a:t>
            </a:r>
          </a:p>
        </p:txBody>
      </p:sp>
      <p:sp>
        <p:nvSpPr>
          <p:cNvPr id="6" name="Title 11">
            <a:extLst>
              <a:ext uri="{FF2B5EF4-FFF2-40B4-BE49-F238E27FC236}">
                <a16:creationId xmlns:a16="http://schemas.microsoft.com/office/drawing/2014/main" id="{F06296CA-D598-4A25-96FE-2961332499D6}"/>
              </a:ext>
            </a:extLst>
          </p:cNvPr>
          <p:cNvSpPr txBox="1">
            <a:spLocks/>
          </p:cNvSpPr>
          <p:nvPr/>
        </p:nvSpPr>
        <p:spPr>
          <a:xfrm>
            <a:off x="4793942" y="2804442"/>
            <a:ext cx="3664258" cy="62455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AU" sz="1800" dirty="0">
                <a:effectLst/>
                <a:latin typeface="Calibri" panose="020F0502020204030204" pitchFamily="34" charset="0"/>
                <a:ea typeface="Calibri" panose="020F0502020204030204" pitchFamily="34" charset="0"/>
                <a:cs typeface="Times New Roman" panose="02020603050405020304" pitchFamily="18" charset="0"/>
              </a:rPr>
              <a:t>Digital Product Manager &amp; Digital </a:t>
            </a:r>
            <a:r>
              <a:rPr lang="en-AU" sz="1800" dirty="0">
                <a:latin typeface="Calibri" panose="020F0502020204030204" pitchFamily="34" charset="0"/>
                <a:ea typeface="Calibri" panose="020F0502020204030204" pitchFamily="34" charset="0"/>
                <a:cs typeface="Times New Roman" panose="02020603050405020304" pitchFamily="18" charset="0"/>
              </a:rPr>
              <a:t>S</a:t>
            </a:r>
            <a:r>
              <a:rPr lang="en-AU" sz="1800" dirty="0">
                <a:effectLst/>
                <a:latin typeface="Calibri" panose="020F0502020204030204" pitchFamily="34" charset="0"/>
                <a:ea typeface="Calibri" panose="020F0502020204030204" pitchFamily="34" charset="0"/>
                <a:cs typeface="Times New Roman" panose="02020603050405020304" pitchFamily="18" charset="0"/>
              </a:rPr>
              <a:t>trategist at KBB Digital</a:t>
            </a:r>
            <a:endParaRPr lang="en-US" sz="1800" dirty="0">
              <a:latin typeface="Cera Basic" pitchFamily="2" charset="0"/>
            </a:endParaRPr>
          </a:p>
        </p:txBody>
      </p:sp>
      <p:pic>
        <p:nvPicPr>
          <p:cNvPr id="3" name="Picture 2">
            <a:extLst>
              <a:ext uri="{FF2B5EF4-FFF2-40B4-BE49-F238E27FC236}">
                <a16:creationId xmlns:a16="http://schemas.microsoft.com/office/drawing/2014/main" id="{629A8980-DDA2-4949-BCB0-D1458454B822}"/>
              </a:ext>
            </a:extLst>
          </p:cNvPr>
          <p:cNvPicPr>
            <a:picLocks noChangeAspect="1"/>
          </p:cNvPicPr>
          <p:nvPr/>
        </p:nvPicPr>
        <p:blipFill>
          <a:blip r:embed="rId3"/>
          <a:srcRect/>
          <a:stretch/>
        </p:blipFill>
        <p:spPr>
          <a:xfrm>
            <a:off x="1162223" y="1834719"/>
            <a:ext cx="2857153" cy="3810000"/>
          </a:xfrm>
          <a:prstGeom prst="rect">
            <a:avLst/>
          </a:prstGeom>
        </p:spPr>
      </p:pic>
      <p:sp>
        <p:nvSpPr>
          <p:cNvPr id="4" name="Title 11">
            <a:extLst>
              <a:ext uri="{FF2B5EF4-FFF2-40B4-BE49-F238E27FC236}">
                <a16:creationId xmlns:a16="http://schemas.microsoft.com/office/drawing/2014/main" id="{7B618128-5DBB-45D8-8D0F-C85FFCED23F2}"/>
              </a:ext>
            </a:extLst>
          </p:cNvPr>
          <p:cNvSpPr txBox="1">
            <a:spLocks/>
          </p:cNvSpPr>
          <p:nvPr/>
        </p:nvSpPr>
        <p:spPr>
          <a:xfrm>
            <a:off x="4793942" y="3509489"/>
            <a:ext cx="3810000" cy="62455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AU" sz="1800" dirty="0">
                <a:effectLst/>
                <a:latin typeface="Calibri" panose="020F0502020204030204" pitchFamily="34" charset="0"/>
                <a:ea typeface="Calibri" panose="020F0502020204030204" pitchFamily="34" charset="0"/>
                <a:cs typeface="Times New Roman" panose="02020603050405020304" pitchFamily="18" charset="0"/>
              </a:rPr>
              <a:t>20+ years in Marketing &amp; </a:t>
            </a:r>
          </a:p>
          <a:p>
            <a:pPr algn="l"/>
            <a:r>
              <a:rPr lang="en-AU" sz="1800" dirty="0">
                <a:effectLst/>
                <a:latin typeface="Calibri" panose="020F0502020204030204" pitchFamily="34" charset="0"/>
                <a:ea typeface="Calibri" panose="020F0502020204030204" pitchFamily="34" charset="0"/>
                <a:cs typeface="Times New Roman" panose="02020603050405020304" pitchFamily="18" charset="0"/>
              </a:rPr>
              <a:t>Ensuring Brand Consistency</a:t>
            </a:r>
            <a:endParaRPr lang="en-US" sz="1800" dirty="0">
              <a:latin typeface="Cera Basic" pitchFamily="2" charset="0"/>
            </a:endParaRPr>
          </a:p>
        </p:txBody>
      </p:sp>
      <p:sp>
        <p:nvSpPr>
          <p:cNvPr id="5" name="Title 11">
            <a:extLst>
              <a:ext uri="{FF2B5EF4-FFF2-40B4-BE49-F238E27FC236}">
                <a16:creationId xmlns:a16="http://schemas.microsoft.com/office/drawing/2014/main" id="{0B1A7EE9-4A7D-4A0C-B6D8-9FB76FE001B6}"/>
              </a:ext>
            </a:extLst>
          </p:cNvPr>
          <p:cNvSpPr txBox="1">
            <a:spLocks/>
          </p:cNvSpPr>
          <p:nvPr/>
        </p:nvSpPr>
        <p:spPr>
          <a:xfrm>
            <a:off x="4793942" y="4048954"/>
            <a:ext cx="3664258" cy="66048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1800" dirty="0">
              <a:latin typeface="Cera Basic" pitchFamily="2" charset="0"/>
            </a:endParaRPr>
          </a:p>
        </p:txBody>
      </p:sp>
      <p:sp>
        <p:nvSpPr>
          <p:cNvPr id="7" name="Title 11">
            <a:extLst>
              <a:ext uri="{FF2B5EF4-FFF2-40B4-BE49-F238E27FC236}">
                <a16:creationId xmlns:a16="http://schemas.microsoft.com/office/drawing/2014/main" id="{ECCB7109-5E96-254D-9B8D-8EC3766CBF16}"/>
              </a:ext>
            </a:extLst>
          </p:cNvPr>
          <p:cNvSpPr txBox="1">
            <a:spLocks/>
          </p:cNvSpPr>
          <p:nvPr/>
        </p:nvSpPr>
        <p:spPr>
          <a:xfrm>
            <a:off x="4793942" y="4240981"/>
            <a:ext cx="3810000" cy="62455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AU" sz="1800" dirty="0">
                <a:effectLst/>
                <a:latin typeface="Calibri" panose="020F0502020204030204" pitchFamily="34" charset="0"/>
                <a:ea typeface="Calibri" panose="020F0502020204030204" pitchFamily="34" charset="0"/>
                <a:cs typeface="Times New Roman" panose="02020603050405020304" pitchFamily="18" charset="0"/>
              </a:rPr>
              <a:t>Experience across many </a:t>
            </a:r>
            <a:r>
              <a:rPr lang="en-AU" sz="1800" dirty="0">
                <a:latin typeface="Calibri" panose="020F0502020204030204" pitchFamily="34" charset="0"/>
                <a:ea typeface="Calibri" panose="020F0502020204030204" pitchFamily="34" charset="0"/>
                <a:cs typeface="Times New Roman" panose="02020603050405020304" pitchFamily="18" charset="0"/>
              </a:rPr>
              <a:t>Industries, Cinema, Radio, Luxury Cars &amp; Digital</a:t>
            </a:r>
            <a:endParaRPr lang="en-US" sz="1800" dirty="0">
              <a:latin typeface="Cera Basic" pitchFamily="2" charset="0"/>
            </a:endParaRPr>
          </a:p>
        </p:txBody>
      </p:sp>
    </p:spTree>
    <p:extLst>
      <p:ext uri="{BB962C8B-B14F-4D97-AF65-F5344CB8AC3E}">
        <p14:creationId xmlns:p14="http://schemas.microsoft.com/office/powerpoint/2010/main" val="3385704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DEDC">
            <a:alpha val="41961"/>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35205-116D-5341-84BC-D3955CCB0441}"/>
              </a:ext>
            </a:extLst>
          </p:cNvPr>
          <p:cNvSpPr>
            <a:spLocks noGrp="1"/>
          </p:cNvSpPr>
          <p:nvPr>
            <p:ph type="title"/>
          </p:nvPr>
        </p:nvSpPr>
        <p:spPr>
          <a:xfrm>
            <a:off x="788032" y="5226040"/>
            <a:ext cx="7886700" cy="1325563"/>
          </a:xfrm>
        </p:spPr>
        <p:txBody>
          <a:bodyPr>
            <a:normAutofit/>
          </a:bodyPr>
          <a:lstStyle/>
          <a:p>
            <a:r>
              <a:rPr lang="en-US" dirty="0">
                <a:solidFill>
                  <a:srgbClr val="FFBF00"/>
                </a:solidFill>
                <a:latin typeface="Poppins Medium" pitchFamily="2" charset="77"/>
                <a:cs typeface="Poppins Medium" pitchFamily="2" charset="77"/>
              </a:rPr>
              <a:t>Welcome to the Geelong Small Business Festival</a:t>
            </a:r>
          </a:p>
        </p:txBody>
      </p:sp>
      <p:pic>
        <p:nvPicPr>
          <p:cNvPr id="9" name="Picture 8" descr="A close up of a sign&#10;&#10;Description automatically generated">
            <a:extLst>
              <a:ext uri="{FF2B5EF4-FFF2-40B4-BE49-F238E27FC236}">
                <a16:creationId xmlns:a16="http://schemas.microsoft.com/office/drawing/2014/main" id="{C5A475EE-3CD5-2D49-A6D8-0B2C1FAFDC8D}"/>
              </a:ext>
            </a:extLst>
          </p:cNvPr>
          <p:cNvPicPr>
            <a:picLocks noChangeAspect="1"/>
          </p:cNvPicPr>
          <p:nvPr/>
        </p:nvPicPr>
        <p:blipFill>
          <a:blip r:embed="rId2"/>
          <a:stretch>
            <a:fillRect/>
          </a:stretch>
        </p:blipFill>
        <p:spPr>
          <a:xfrm>
            <a:off x="2864068" y="485702"/>
            <a:ext cx="3415863" cy="4554485"/>
          </a:xfrm>
          <a:prstGeom prst="rect">
            <a:avLst/>
          </a:prstGeom>
        </p:spPr>
      </p:pic>
    </p:spTree>
    <p:extLst>
      <p:ext uri="{BB962C8B-B14F-4D97-AF65-F5344CB8AC3E}">
        <p14:creationId xmlns:p14="http://schemas.microsoft.com/office/powerpoint/2010/main" val="1237231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0EBF4"/>
        </a:solidFill>
        <a:effectLst/>
      </p:bgPr>
    </p:bg>
    <p:spTree>
      <p:nvGrpSpPr>
        <p:cNvPr id="1" name=""/>
        <p:cNvGrpSpPr/>
        <p:nvPr/>
      </p:nvGrpSpPr>
      <p:grpSpPr>
        <a:xfrm>
          <a:off x="0" y="0"/>
          <a:ext cx="0" cy="0"/>
          <a:chOff x="0" y="0"/>
          <a:chExt cx="0" cy="0"/>
        </a:xfrm>
      </p:grpSpPr>
      <p:pic>
        <p:nvPicPr>
          <p:cNvPr id="5" name="Picture 4" descr="A picture containing light, person&#10;&#10;Description automatically generated">
            <a:extLst>
              <a:ext uri="{FF2B5EF4-FFF2-40B4-BE49-F238E27FC236}">
                <a16:creationId xmlns:a16="http://schemas.microsoft.com/office/drawing/2014/main" id="{696EB94D-8ECC-D742-B6BD-91C5B6C397B4}"/>
              </a:ext>
            </a:extLst>
          </p:cNvPr>
          <p:cNvPicPr>
            <a:picLocks noChangeAspect="1"/>
          </p:cNvPicPr>
          <p:nvPr/>
        </p:nvPicPr>
        <p:blipFill>
          <a:blip r:embed="rId2"/>
          <a:stretch>
            <a:fillRect/>
          </a:stretch>
        </p:blipFill>
        <p:spPr>
          <a:xfrm>
            <a:off x="1143000" y="0"/>
            <a:ext cx="6858000" cy="6858000"/>
          </a:xfrm>
          <a:prstGeom prst="rect">
            <a:avLst/>
          </a:prstGeom>
        </p:spPr>
      </p:pic>
    </p:spTree>
    <p:extLst>
      <p:ext uri="{BB962C8B-B14F-4D97-AF65-F5344CB8AC3E}">
        <p14:creationId xmlns:p14="http://schemas.microsoft.com/office/powerpoint/2010/main" val="1547200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11F62D0-4101-AE4E-9DC7-B883E9805B22}"/>
              </a:ext>
            </a:extLst>
          </p:cNvPr>
          <p:cNvSpPr>
            <a:spLocks noGrp="1"/>
          </p:cNvSpPr>
          <p:nvPr>
            <p:ph type="ctrTitle"/>
          </p:nvPr>
        </p:nvSpPr>
        <p:spPr>
          <a:xfrm>
            <a:off x="685800" y="563217"/>
            <a:ext cx="7772400" cy="805070"/>
          </a:xfrm>
        </p:spPr>
        <p:txBody>
          <a:bodyPr>
            <a:normAutofit/>
          </a:bodyPr>
          <a:lstStyle/>
          <a:p>
            <a:r>
              <a:rPr lang="en-US" sz="5000">
                <a:latin typeface="Cera Basic" pitchFamily="2" charset="0"/>
              </a:rPr>
              <a:t>Branding Definition</a:t>
            </a:r>
            <a:endParaRPr lang="en-US" sz="5000" dirty="0">
              <a:latin typeface="Cera Basic" pitchFamily="2" charset="0"/>
            </a:endParaRPr>
          </a:p>
        </p:txBody>
      </p:sp>
      <p:sp>
        <p:nvSpPr>
          <p:cNvPr id="4" name="TextBox 3">
            <a:extLst>
              <a:ext uri="{FF2B5EF4-FFF2-40B4-BE49-F238E27FC236}">
                <a16:creationId xmlns:a16="http://schemas.microsoft.com/office/drawing/2014/main" id="{E80C9FA8-E4AA-5441-B98C-C52083F3CA8D}"/>
              </a:ext>
            </a:extLst>
          </p:cNvPr>
          <p:cNvSpPr txBox="1"/>
          <p:nvPr/>
        </p:nvSpPr>
        <p:spPr>
          <a:xfrm>
            <a:off x="1502979" y="1986455"/>
            <a:ext cx="5402318" cy="2585323"/>
          </a:xfrm>
          <a:prstGeom prst="rect">
            <a:avLst/>
          </a:prstGeom>
          <a:noFill/>
        </p:spPr>
        <p:txBody>
          <a:bodyPr wrap="square" rtlCol="0">
            <a:spAutoFit/>
          </a:bodyPr>
          <a:lstStyle/>
          <a:p>
            <a:r>
              <a:rPr lang="en-US" i="1"/>
              <a:t>Noun</a:t>
            </a:r>
          </a:p>
          <a:p>
            <a:r>
              <a:rPr lang="en-AU"/>
              <a:t>the promotion of a particular product or company by means of advertising and distinctive design.</a:t>
            </a:r>
          </a:p>
          <a:p>
            <a:endParaRPr lang="en-AU"/>
          </a:p>
          <a:p>
            <a:r>
              <a:rPr lang="en-AU"/>
              <a:t>Or</a:t>
            </a:r>
          </a:p>
          <a:p>
            <a:endParaRPr lang="en-AU"/>
          </a:p>
          <a:p>
            <a:r>
              <a:rPr lang="en-AU"/>
              <a:t>A brand is a name, term, design, symbol or any other feature that identifies one seller's good or service as distinct from those of other sellers. </a:t>
            </a:r>
            <a:r>
              <a:rPr lang="en-AU">
                <a:solidFill>
                  <a:schemeClr val="accent1"/>
                </a:solidFill>
              </a:rPr>
              <a:t>Wikipedia</a:t>
            </a:r>
            <a:endParaRPr lang="en-US" u="sng" dirty="0">
              <a:solidFill>
                <a:schemeClr val="accent1"/>
              </a:solidFill>
            </a:endParaRPr>
          </a:p>
        </p:txBody>
      </p:sp>
    </p:spTree>
    <p:extLst>
      <p:ext uri="{BB962C8B-B14F-4D97-AF65-F5344CB8AC3E}">
        <p14:creationId xmlns:p14="http://schemas.microsoft.com/office/powerpoint/2010/main" val="2991296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11F62D0-4101-AE4E-9DC7-B883E9805B22}"/>
              </a:ext>
            </a:extLst>
          </p:cNvPr>
          <p:cNvSpPr>
            <a:spLocks noGrp="1"/>
          </p:cNvSpPr>
          <p:nvPr>
            <p:ph type="ctrTitle"/>
          </p:nvPr>
        </p:nvSpPr>
        <p:spPr>
          <a:xfrm>
            <a:off x="685800" y="563217"/>
            <a:ext cx="7772400" cy="805070"/>
          </a:xfrm>
        </p:spPr>
        <p:txBody>
          <a:bodyPr>
            <a:normAutofit/>
          </a:bodyPr>
          <a:lstStyle/>
          <a:p>
            <a:r>
              <a:rPr lang="en-US" sz="5000" dirty="0">
                <a:latin typeface="Cera Basic" pitchFamily="2" charset="0"/>
              </a:rPr>
              <a:t>Branding</a:t>
            </a:r>
            <a:endParaRPr lang="en-US" sz="2400" dirty="0">
              <a:latin typeface="Cera Basic" pitchFamily="2" charset="0"/>
            </a:endParaRPr>
          </a:p>
        </p:txBody>
      </p:sp>
      <p:sp>
        <p:nvSpPr>
          <p:cNvPr id="4" name="TextBox 3">
            <a:extLst>
              <a:ext uri="{FF2B5EF4-FFF2-40B4-BE49-F238E27FC236}">
                <a16:creationId xmlns:a16="http://schemas.microsoft.com/office/drawing/2014/main" id="{E80C9FA8-E4AA-5441-B98C-C52083F3CA8D}"/>
              </a:ext>
            </a:extLst>
          </p:cNvPr>
          <p:cNvSpPr txBox="1"/>
          <p:nvPr/>
        </p:nvSpPr>
        <p:spPr>
          <a:xfrm>
            <a:off x="1502978" y="1986455"/>
            <a:ext cx="6253655" cy="3693319"/>
          </a:xfrm>
          <a:prstGeom prst="rect">
            <a:avLst/>
          </a:prstGeom>
          <a:noFill/>
        </p:spPr>
        <p:txBody>
          <a:bodyPr wrap="square" rtlCol="0">
            <a:spAutoFit/>
          </a:bodyPr>
          <a:lstStyle/>
          <a:p>
            <a:r>
              <a:rPr lang="en-US" dirty="0"/>
              <a:t>It’s also more than that, right? </a:t>
            </a:r>
            <a:r>
              <a:rPr lang="en-AU" dirty="0"/>
              <a:t>A </a:t>
            </a:r>
            <a:r>
              <a:rPr lang="en-AU" b="1" dirty="0"/>
              <a:t>brand</a:t>
            </a:r>
            <a:r>
              <a:rPr lang="en-AU" dirty="0"/>
              <a:t> is a feature or set of features that distinguish one organization from another. </a:t>
            </a:r>
          </a:p>
          <a:p>
            <a:endParaRPr lang="en-AU" dirty="0"/>
          </a:p>
          <a:p>
            <a:r>
              <a:rPr lang="en-AU" dirty="0"/>
              <a:t>A brand usually consists of a name, tagline, logo or symbol, design, brand voice, and more. It also refers to the overall experience a customer undergoes when interacting with a business — as a shopper, customer, social media follower, or even a </a:t>
            </a:r>
            <a:r>
              <a:rPr lang="en-AU" dirty="0" err="1"/>
              <a:t>passerby</a:t>
            </a:r>
            <a:r>
              <a:rPr lang="en-AU" dirty="0"/>
              <a:t>.</a:t>
            </a:r>
          </a:p>
          <a:p>
            <a:endParaRPr lang="en-AU" dirty="0"/>
          </a:p>
          <a:p>
            <a:r>
              <a:rPr lang="en-AU" dirty="0"/>
              <a:t>Your brand is one of your businesses most important assets.  It gives your business an identity, makes your business memorable, encourages consumers to buy from you, builds trust with your customer.  Plus it supports your marketing and advertising.</a:t>
            </a:r>
            <a:endParaRPr lang="en-US" dirty="0"/>
          </a:p>
        </p:txBody>
      </p:sp>
    </p:spTree>
    <p:extLst>
      <p:ext uri="{BB962C8B-B14F-4D97-AF65-F5344CB8AC3E}">
        <p14:creationId xmlns:p14="http://schemas.microsoft.com/office/powerpoint/2010/main" val="1402436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11F62D0-4101-AE4E-9DC7-B883E9805B22}"/>
              </a:ext>
            </a:extLst>
          </p:cNvPr>
          <p:cNvSpPr>
            <a:spLocks noGrp="1"/>
          </p:cNvSpPr>
          <p:nvPr>
            <p:ph type="ctrTitle"/>
          </p:nvPr>
        </p:nvSpPr>
        <p:spPr>
          <a:xfrm>
            <a:off x="685800" y="563217"/>
            <a:ext cx="7772400" cy="805070"/>
          </a:xfrm>
        </p:spPr>
        <p:txBody>
          <a:bodyPr>
            <a:normAutofit/>
          </a:bodyPr>
          <a:lstStyle/>
          <a:p>
            <a:r>
              <a:rPr lang="en-US" sz="5000" dirty="0">
                <a:latin typeface="Cera Basic" pitchFamily="2" charset="0"/>
              </a:rPr>
              <a:t>Branding</a:t>
            </a:r>
            <a:endParaRPr lang="en-US" sz="2700" dirty="0">
              <a:latin typeface="Cera Basic" pitchFamily="2" charset="0"/>
            </a:endParaRPr>
          </a:p>
        </p:txBody>
      </p:sp>
      <p:sp>
        <p:nvSpPr>
          <p:cNvPr id="4" name="TextBox 3">
            <a:extLst>
              <a:ext uri="{FF2B5EF4-FFF2-40B4-BE49-F238E27FC236}">
                <a16:creationId xmlns:a16="http://schemas.microsoft.com/office/drawing/2014/main" id="{E80C9FA8-E4AA-5441-B98C-C52083F3CA8D}"/>
              </a:ext>
            </a:extLst>
          </p:cNvPr>
          <p:cNvSpPr txBox="1"/>
          <p:nvPr/>
        </p:nvSpPr>
        <p:spPr>
          <a:xfrm>
            <a:off x="1384156" y="1498916"/>
            <a:ext cx="6253655" cy="4247317"/>
          </a:xfrm>
          <a:prstGeom prst="rect">
            <a:avLst/>
          </a:prstGeom>
          <a:noFill/>
        </p:spPr>
        <p:txBody>
          <a:bodyPr wrap="square" rtlCol="0">
            <a:spAutoFit/>
          </a:bodyPr>
          <a:lstStyle/>
          <a:p>
            <a:r>
              <a:rPr lang="en-AU" b="1" dirty="0"/>
              <a:t>Branding</a:t>
            </a:r>
            <a:r>
              <a:rPr lang="en-AU" dirty="0"/>
              <a:t> can be a deciding factor for your customers, when they make a purchase decision.</a:t>
            </a:r>
          </a:p>
          <a:p>
            <a:endParaRPr lang="en-AU" dirty="0"/>
          </a:p>
          <a:p>
            <a:r>
              <a:rPr lang="en-AU" dirty="0"/>
              <a:t>In </a:t>
            </a:r>
            <a:r>
              <a:rPr lang="en-AU" dirty="0">
                <a:solidFill>
                  <a:srgbClr val="0070C0"/>
                </a:solidFill>
              </a:rPr>
              <a:t>2015 a global Nielsen survey </a:t>
            </a:r>
            <a:r>
              <a:rPr lang="en-AU" dirty="0"/>
              <a:t>found that almost 60% of shoppers said they actively buy from brands they know, and 21% said they bought a product because they like the brand.</a:t>
            </a:r>
          </a:p>
          <a:p>
            <a:endParaRPr lang="en-AU" dirty="0"/>
          </a:p>
          <a:p>
            <a:pPr fontAlgn="base"/>
            <a:r>
              <a:rPr lang="en-AU" dirty="0"/>
              <a:t>Branding </a:t>
            </a:r>
            <a:r>
              <a:rPr lang="en-AU" b="1" dirty="0"/>
              <a:t>gives your business an identity</a:t>
            </a:r>
            <a:r>
              <a:rPr lang="en-AU" dirty="0"/>
              <a:t> more than just  its product or service. It gives customers something to relate to and connect with.</a:t>
            </a:r>
          </a:p>
          <a:p>
            <a:pPr fontAlgn="base"/>
            <a:endParaRPr lang="en-AU" dirty="0"/>
          </a:p>
          <a:p>
            <a:pPr fontAlgn="base"/>
            <a:r>
              <a:rPr lang="en-AU" dirty="0"/>
              <a:t>Branding </a:t>
            </a:r>
            <a:r>
              <a:rPr lang="en-AU" b="1" dirty="0"/>
              <a:t>makes your business memorable</a:t>
            </a:r>
            <a:r>
              <a:rPr lang="en-AU" dirty="0"/>
              <a:t>. It’s the face of your business and helps consumers recognise your business across every platform.</a:t>
            </a:r>
          </a:p>
          <a:p>
            <a:endParaRPr lang="en-US" dirty="0"/>
          </a:p>
        </p:txBody>
      </p:sp>
    </p:spTree>
    <p:extLst>
      <p:ext uri="{BB962C8B-B14F-4D97-AF65-F5344CB8AC3E}">
        <p14:creationId xmlns:p14="http://schemas.microsoft.com/office/powerpoint/2010/main" val="2985862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11F62D0-4101-AE4E-9DC7-B883E9805B22}"/>
              </a:ext>
            </a:extLst>
          </p:cNvPr>
          <p:cNvSpPr>
            <a:spLocks noGrp="1"/>
          </p:cNvSpPr>
          <p:nvPr>
            <p:ph type="ctrTitle"/>
          </p:nvPr>
        </p:nvSpPr>
        <p:spPr>
          <a:xfrm>
            <a:off x="685800" y="563217"/>
            <a:ext cx="7772400" cy="805070"/>
          </a:xfrm>
        </p:spPr>
        <p:txBody>
          <a:bodyPr>
            <a:normAutofit/>
          </a:bodyPr>
          <a:lstStyle/>
          <a:p>
            <a:r>
              <a:rPr lang="en-US" sz="5000" dirty="0">
                <a:latin typeface="Cera Basic" pitchFamily="2" charset="0"/>
              </a:rPr>
              <a:t>Branding</a:t>
            </a:r>
            <a:endParaRPr lang="en-US" sz="2700" dirty="0">
              <a:latin typeface="Cera Basic" pitchFamily="2" charset="0"/>
            </a:endParaRPr>
          </a:p>
        </p:txBody>
      </p:sp>
      <p:sp>
        <p:nvSpPr>
          <p:cNvPr id="4" name="TextBox 3">
            <a:extLst>
              <a:ext uri="{FF2B5EF4-FFF2-40B4-BE49-F238E27FC236}">
                <a16:creationId xmlns:a16="http://schemas.microsoft.com/office/drawing/2014/main" id="{E80C9FA8-E4AA-5441-B98C-C52083F3CA8D}"/>
              </a:ext>
            </a:extLst>
          </p:cNvPr>
          <p:cNvSpPr txBox="1"/>
          <p:nvPr/>
        </p:nvSpPr>
        <p:spPr>
          <a:xfrm>
            <a:off x="1445172" y="1683597"/>
            <a:ext cx="6253655" cy="3416320"/>
          </a:xfrm>
          <a:prstGeom prst="rect">
            <a:avLst/>
          </a:prstGeom>
          <a:noFill/>
        </p:spPr>
        <p:txBody>
          <a:bodyPr wrap="square" rtlCol="0">
            <a:spAutoFit/>
          </a:bodyPr>
          <a:lstStyle/>
          <a:p>
            <a:pPr fontAlgn="base"/>
            <a:r>
              <a:rPr lang="en-AU" dirty="0"/>
              <a:t>Branding supports your marketing and advertising efforts and helps your promotions get extra reach with added recognition and buy in.</a:t>
            </a:r>
          </a:p>
          <a:p>
            <a:pPr fontAlgn="base"/>
            <a:endParaRPr lang="en-AU" dirty="0"/>
          </a:p>
          <a:p>
            <a:pPr fontAlgn="base"/>
            <a:r>
              <a:rPr lang="en-AU" dirty="0"/>
              <a:t>If you have staff in your business, branding done well can bring your employees’ pride. When your company has a strong brand identity your employees will feel part of a highly regarded workplace.  </a:t>
            </a:r>
          </a:p>
          <a:p>
            <a:pPr fontAlgn="base"/>
            <a:endParaRPr lang="en-AU" dirty="0"/>
          </a:p>
          <a:p>
            <a:pPr fontAlgn="base"/>
            <a:r>
              <a:rPr lang="en-AU" dirty="0"/>
              <a:t>Think Apple, Google, Facebook their strong brand brings in strong employees.</a:t>
            </a:r>
          </a:p>
          <a:p>
            <a:endParaRPr lang="en-US" dirty="0"/>
          </a:p>
        </p:txBody>
      </p:sp>
    </p:spTree>
    <p:extLst>
      <p:ext uri="{BB962C8B-B14F-4D97-AF65-F5344CB8AC3E}">
        <p14:creationId xmlns:p14="http://schemas.microsoft.com/office/powerpoint/2010/main" val="361526658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16292</TotalTime>
  <Words>2010</Words>
  <Application>Microsoft Macintosh PowerPoint</Application>
  <PresentationFormat>On-screen Show (4:3)</PresentationFormat>
  <Paragraphs>178</Paragraphs>
  <Slides>28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Calibri Light</vt:lpstr>
      <vt:lpstr>Cera Basic</vt:lpstr>
      <vt:lpstr>EuclidCircularB-Regular</vt:lpstr>
      <vt:lpstr>Poppins Medium</vt:lpstr>
      <vt:lpstr>Office Theme</vt:lpstr>
      <vt:lpstr>PowerPoint Presentation</vt:lpstr>
      <vt:lpstr>Thank you!</vt:lpstr>
      <vt:lpstr>My Name is Angela Ward</vt:lpstr>
      <vt:lpstr>Welcome to the Geelong Small Business Festival</vt:lpstr>
      <vt:lpstr>PowerPoint Presentation</vt:lpstr>
      <vt:lpstr>Branding Definition</vt:lpstr>
      <vt:lpstr>Branding</vt:lpstr>
      <vt:lpstr>Branding</vt:lpstr>
      <vt:lpstr>Branding</vt:lpstr>
      <vt:lpstr>Branding Terms </vt:lpstr>
      <vt:lpstr>Branding Terms</vt:lpstr>
      <vt:lpstr>How do we create a brand?</vt:lpstr>
      <vt:lpstr>How do we create a brand?</vt:lpstr>
      <vt:lpstr>How do we create a brand?</vt:lpstr>
      <vt:lpstr>How do we create a brand?</vt:lpstr>
      <vt:lpstr>How do we create a brand?</vt:lpstr>
      <vt:lpstr>How do we create a brand?</vt:lpstr>
      <vt:lpstr>How do we create a brand?</vt:lpstr>
      <vt:lpstr>How do we create a brand?</vt:lpstr>
      <vt:lpstr>How do we create a brand?</vt:lpstr>
      <vt:lpstr>So, let’s review……</vt:lpstr>
      <vt:lpstr>Brands that get it oh so right!</vt:lpstr>
      <vt:lpstr>Brands that get it oh so right!</vt:lpstr>
      <vt:lpstr>Brands that get it oh so right!</vt:lpstr>
      <vt:lpstr>Brands that get it oh so right!</vt:lpstr>
      <vt:lpstr>Missing the mark.</vt:lpstr>
      <vt:lpstr>Question time!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Jake Crone</dc:creator>
  <cp:lastModifiedBy>kbb digital</cp:lastModifiedBy>
  <cp:revision>146</cp:revision>
  <dcterms:created xsi:type="dcterms:W3CDTF">2019-11-05T04:27:29Z</dcterms:created>
  <dcterms:modified xsi:type="dcterms:W3CDTF">2020-09-02T22:36:27Z</dcterms:modified>
</cp:coreProperties>
</file>